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6" r:id="rId1"/>
  </p:sldMasterIdLst>
  <p:sldIdLst>
    <p:sldId id="257" r:id="rId2"/>
    <p:sldId id="274" r:id="rId3"/>
    <p:sldId id="258" r:id="rId4"/>
    <p:sldId id="260" r:id="rId5"/>
    <p:sldId id="269" r:id="rId6"/>
    <p:sldId id="262" r:id="rId7"/>
    <p:sldId id="263" r:id="rId8"/>
    <p:sldId id="268" r:id="rId9"/>
    <p:sldId id="286" r:id="rId10"/>
    <p:sldId id="287" r:id="rId11"/>
    <p:sldId id="264" r:id="rId12"/>
    <p:sldId id="265" r:id="rId13"/>
    <p:sldId id="291" r:id="rId14"/>
    <p:sldId id="292" r:id="rId15"/>
    <p:sldId id="279" r:id="rId16"/>
    <p:sldId id="294" r:id="rId17"/>
    <p:sldId id="295" r:id="rId18"/>
    <p:sldId id="293" r:id="rId19"/>
    <p:sldId id="296" r:id="rId20"/>
    <p:sldId id="297" r:id="rId21"/>
    <p:sldId id="298" r:id="rId22"/>
    <p:sldId id="299" r:id="rId23"/>
    <p:sldId id="300" r:id="rId24"/>
    <p:sldId id="302" r:id="rId25"/>
    <p:sldId id="303" r:id="rId26"/>
    <p:sldId id="304" r:id="rId27"/>
    <p:sldId id="305" r:id="rId28"/>
    <p:sldId id="310" r:id="rId29"/>
    <p:sldId id="311" r:id="rId30"/>
    <p:sldId id="312" r:id="rId31"/>
    <p:sldId id="316" r:id="rId32"/>
    <p:sldId id="313" r:id="rId33"/>
    <p:sldId id="314" r:id="rId34"/>
    <p:sldId id="315" r:id="rId35"/>
    <p:sldId id="308" r:id="rId36"/>
    <p:sldId id="309" r:id="rId37"/>
    <p:sldId id="290" r:id="rId38"/>
    <p:sldId id="281" r:id="rId39"/>
    <p:sldId id="267" r:id="rId40"/>
    <p:sldId id="273"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ishalini" initials="V" lastIdx="1" clrIdx="0">
    <p:extLst>
      <p:ext uri="{19B8F6BF-5375-455C-9EA6-DF929625EA0E}">
        <p15:presenceInfo xmlns:p15="http://schemas.microsoft.com/office/powerpoint/2012/main" userId="a3a1097eb73f2ca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79" autoAdjust="0"/>
    <p:restoredTop sz="91656" autoAdjust="0"/>
  </p:normalViewPr>
  <p:slideViewPr>
    <p:cSldViewPr snapToGrid="0">
      <p:cViewPr varScale="1">
        <p:scale>
          <a:sx n="78" d="100"/>
          <a:sy n="78" d="100"/>
        </p:scale>
        <p:origin x="1109"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eg>
</file>

<file path=ppt/media/image10.svg>
</file>

<file path=ppt/media/image11.png>
</file>

<file path=ppt/media/image12.svg>
</file>

<file path=ppt/media/image13.png>
</file>

<file path=ppt/media/image14.sv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jpe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9184DA70-C731-4C70-880D-CCD4705E623C}" type="datetime1">
              <a:rPr lang="en-US" smtClean="0"/>
              <a:pPr/>
              <a:t>3/29/2022</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98111695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pPr/>
              <a:t>3/29/2022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61179205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pPr/>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8484754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pPr/>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3228956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pPr/>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23051865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pPr/>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55706755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pPr/>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8085306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pPr/>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22691571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pPr/>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79564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pPr/>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16137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pPr/>
              <a:t>3/29/2022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1298900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pPr/>
              <a:t>3/29/2022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290290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pPr/>
              <a:t>3/29/2022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94204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pPr/>
              <a:t>3/29/2022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258553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39667345-2558-425A-8533-9BFDBCE15005}" type="datetime1">
              <a:rPr lang="en-US" smtClean="0"/>
              <a:pPr/>
              <a:t>3/29/2022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33058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pPr/>
              <a:t>3/29/2022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476482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pPr/>
              <a:t>3/29/2022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20368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2D6E202-B606-4609-B914-27C9371A1F6D}" type="datetime1">
              <a:rPr lang="en-US" smtClean="0"/>
              <a:pPr/>
              <a:t>3/29/2022</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48311977"/>
      </p:ext>
    </p:extLst>
  </p:cSld>
  <p:clrMap bg1="dk1" tx1="lt1" bg2="dk2" tx2="lt2" accent1="accent1" accent2="accent2" accent3="accent3" accent4="accent4" accent5="accent5" accent6="accent6" hlink="hlink" folHlink="folHlink"/>
  <p:sldLayoutIdLst>
    <p:sldLayoutId id="2147483897" r:id="rId1"/>
    <p:sldLayoutId id="2147483898" r:id="rId2"/>
    <p:sldLayoutId id="2147483899" r:id="rId3"/>
    <p:sldLayoutId id="2147483900" r:id="rId4"/>
    <p:sldLayoutId id="2147483901" r:id="rId5"/>
    <p:sldLayoutId id="2147483902" r:id="rId6"/>
    <p:sldLayoutId id="2147483903" r:id="rId7"/>
    <p:sldLayoutId id="2147483904" r:id="rId8"/>
    <p:sldLayoutId id="2147483905" r:id="rId9"/>
    <p:sldLayoutId id="2147483906" r:id="rId10"/>
    <p:sldLayoutId id="2147483907" r:id="rId11"/>
    <p:sldLayoutId id="2147483908" r:id="rId12"/>
    <p:sldLayoutId id="2147483909" r:id="rId13"/>
    <p:sldLayoutId id="2147483910" r:id="rId14"/>
    <p:sldLayoutId id="2147483911" r:id="rId15"/>
    <p:sldLayoutId id="2147483912" r:id="rId16"/>
    <p:sldLayoutId id="2147483913"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damiandeluca.com.ar/angular-5-caracteristicas-principales" TargetMode="External"/><Relationship Id="rId7" Type="http://schemas.openxmlformats.org/officeDocument/2006/relationships/hyperlink" Target="http://www.unixmen.com/introduction-mysql-database/" TargetMode="Externa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hyperlink" Target="https://code.skyheng.com/post/34603.html" TargetMode="External"/><Relationship Id="rId4" Type="http://schemas.openxmlformats.org/officeDocument/2006/relationships/image" Target="../media/image6.png"/><Relationship Id="rId9" Type="http://schemas.openxmlformats.org/officeDocument/2006/relationships/hyperlink" Target="https://ru.bmstu.wiki/Apache_Tomcat"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sv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10988" y="639097"/>
            <a:ext cx="11214847" cy="1937101"/>
          </a:xfrm>
        </p:spPr>
        <p:txBody>
          <a:bodyPr>
            <a:normAutofit/>
          </a:bodyPr>
          <a:lstStyle/>
          <a:p>
            <a:pPr algn="ctr"/>
            <a:r>
              <a:rPr lang="en-US" sz="6000" b="1" dirty="0">
                <a:solidFill>
                  <a:schemeClr val="accent3">
                    <a:lumMod val="60000"/>
                    <a:lumOff val="40000"/>
                  </a:schemeClr>
                </a:solidFill>
                <a:latin typeface="Times New Roman" panose="02020603050405020304" pitchFamily="18" charset="0"/>
                <a:cs typeface="Times New Roman" panose="02020603050405020304" pitchFamily="18" charset="0"/>
              </a:rPr>
              <a:t>Online Movie Ticket Booking</a:t>
            </a:r>
          </a:p>
        </p:txBody>
      </p:sp>
      <p:sp>
        <p:nvSpPr>
          <p:cNvPr id="4" name="TextBox 3">
            <a:extLst>
              <a:ext uri="{FF2B5EF4-FFF2-40B4-BE49-F238E27FC236}">
                <a16:creationId xmlns:a16="http://schemas.microsoft.com/office/drawing/2014/main" id="{9216F86F-A7FB-4B6B-BECD-2CCA18D6E46D}"/>
              </a:ext>
            </a:extLst>
          </p:cNvPr>
          <p:cNvSpPr txBox="1"/>
          <p:nvPr/>
        </p:nvSpPr>
        <p:spPr>
          <a:xfrm>
            <a:off x="8839200" y="5979459"/>
            <a:ext cx="2967317" cy="646331"/>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GROUP NO  :  8</a:t>
            </a:r>
          </a:p>
          <a:p>
            <a:pPr algn="ctr"/>
            <a:r>
              <a:rPr lang="en-US"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pic>
        <p:nvPicPr>
          <p:cNvPr id="1030" name="Picture 6" descr="Arena ticket icon. Simple illustration of arena ticket vector icon for web design isolated on white background">
            <a:extLst>
              <a:ext uri="{FF2B5EF4-FFF2-40B4-BE49-F238E27FC236}">
                <a16:creationId xmlns:a16="http://schemas.microsoft.com/office/drawing/2014/main" id="{D930D77A-E549-467D-B5D1-6CA93184742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3402" b="26483"/>
          <a:stretch/>
        </p:blipFill>
        <p:spPr bwMode="auto">
          <a:xfrm>
            <a:off x="8225194" y="3796552"/>
            <a:ext cx="3740664" cy="1937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9C128-21AD-48F9-B340-A7182ED620ED}"/>
              </a:ext>
            </a:extLst>
          </p:cNvPr>
          <p:cNvSpPr>
            <a:spLocks noGrp="1"/>
          </p:cNvSpPr>
          <p:nvPr>
            <p:ph type="title"/>
          </p:nvPr>
        </p:nvSpPr>
        <p:spPr>
          <a:xfrm>
            <a:off x="685801" y="609601"/>
            <a:ext cx="10131425" cy="678426"/>
          </a:xfrm>
        </p:spPr>
        <p:txBody>
          <a:bodyPr>
            <a:normAutofit fontScale="90000"/>
          </a:bodyPr>
          <a:lstStyle/>
          <a:p>
            <a:pPr algn="ctr"/>
            <a:r>
              <a:rPr lang="en-IN" sz="4000" dirty="0">
                <a:latin typeface="Times New Roman" panose="02020603050405020304" pitchFamily="18" charset="0"/>
                <a:cs typeface="Times New Roman" panose="02020603050405020304" pitchFamily="18" charset="0"/>
              </a:rPr>
              <a:t>Er Diagram </a:t>
            </a:r>
            <a:r>
              <a:rPr lang="en-IN" dirty="0"/>
              <a:t>:</a:t>
            </a:r>
          </a:p>
        </p:txBody>
      </p:sp>
      <p:pic>
        <p:nvPicPr>
          <p:cNvPr id="4" name="Picture 3">
            <a:extLst>
              <a:ext uri="{FF2B5EF4-FFF2-40B4-BE49-F238E27FC236}">
                <a16:creationId xmlns:a16="http://schemas.microsoft.com/office/drawing/2014/main" id="{3004C163-0D88-43DB-9A27-964E51ACAF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26" y="1489335"/>
            <a:ext cx="12260826" cy="5368665"/>
          </a:xfrm>
          <a:prstGeom prst="rect">
            <a:avLst/>
          </a:prstGeom>
        </p:spPr>
      </p:pic>
    </p:spTree>
    <p:extLst>
      <p:ext uri="{BB962C8B-B14F-4D97-AF65-F5344CB8AC3E}">
        <p14:creationId xmlns:p14="http://schemas.microsoft.com/office/powerpoint/2010/main" val="4233599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31123-1E8B-425F-858C-16B5DE1E2477}"/>
              </a:ext>
            </a:extLst>
          </p:cNvPr>
          <p:cNvSpPr>
            <a:spLocks noGrp="1"/>
          </p:cNvSpPr>
          <p:nvPr>
            <p:ph type="title"/>
          </p:nvPr>
        </p:nvSpPr>
        <p:spPr>
          <a:xfrm>
            <a:off x="1604683" y="699246"/>
            <a:ext cx="9899930" cy="546847"/>
          </a:xfrm>
        </p:spPr>
        <p:txBody>
          <a:bodyPr>
            <a:noAutofit/>
          </a:bodyPr>
          <a:lstStyle/>
          <a:p>
            <a:pPr algn="ctr"/>
            <a:r>
              <a:rPr lang="en-US" b="1" dirty="0">
                <a:latin typeface="Times New Roman" panose="02020603050405020304" pitchFamily="18" charset="0"/>
                <a:cs typeface="Times New Roman" panose="02020603050405020304" pitchFamily="18" charset="0"/>
              </a:rPr>
              <a:t>ADMIN MODULE</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DBA25BE-229E-437C-BC14-BFAD78E354ED}"/>
              </a:ext>
            </a:extLst>
          </p:cNvPr>
          <p:cNvSpPr>
            <a:spLocks noGrp="1"/>
          </p:cNvSpPr>
          <p:nvPr>
            <p:ph idx="1"/>
          </p:nvPr>
        </p:nvSpPr>
        <p:spPr>
          <a:xfrm>
            <a:off x="687387" y="1470213"/>
            <a:ext cx="10817225" cy="4016188"/>
          </a:xfrm>
        </p:spPr>
        <p:txBody>
          <a:bodyPr>
            <a:normAutofit fontScale="85000" lnSpcReduction="20000"/>
          </a:bodyPr>
          <a:lstStyle/>
          <a:p>
            <a:pPr>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 </a:t>
            </a:r>
            <a:r>
              <a:rPr lang="en-US" sz="2400" b="0" i="0" dirty="0">
                <a:effectLst/>
                <a:latin typeface="Times New Roman" panose="02020603050405020304" pitchFamily="18" charset="0"/>
                <a:cs typeface="Times New Roman" panose="02020603050405020304" pitchFamily="18" charset="0"/>
              </a:rPr>
              <a:t>Login to portal</a:t>
            </a:r>
          </a:p>
          <a:p>
            <a:pPr>
              <a:buFont typeface="Wingdings" panose="05000000000000000000" pitchFamily="2" charset="2"/>
              <a:buChar char="§"/>
            </a:pPr>
            <a:r>
              <a:rPr lang="en-US" sz="2400" b="0" i="0" dirty="0">
                <a:effectLst/>
                <a:latin typeface="Times New Roman" panose="02020603050405020304" pitchFamily="18" charset="0"/>
                <a:cs typeface="Times New Roman" panose="02020603050405020304" pitchFamily="18" charset="0"/>
              </a:rPr>
              <a:t>Create Admin Account</a:t>
            </a:r>
          </a:p>
          <a:p>
            <a:pPr>
              <a:buFont typeface="Wingdings" panose="05000000000000000000" pitchFamily="2" charset="2"/>
              <a:buChar char="§"/>
            </a:pPr>
            <a:r>
              <a:rPr lang="en-US" sz="2400" b="0" i="0" dirty="0">
                <a:effectLst/>
                <a:latin typeface="Times New Roman" panose="02020603050405020304" pitchFamily="18" charset="0"/>
                <a:cs typeface="Times New Roman" panose="02020603050405020304" pitchFamily="18" charset="0"/>
              </a:rPr>
              <a:t>Edit movie details like name, ticket price, language, description, and show timings to keep it aligned to the current prices.</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Add</a:t>
            </a:r>
            <a:r>
              <a:rPr lang="en-US" sz="2400" b="0" i="0" dirty="0">
                <a:effectLst/>
                <a:latin typeface="Times New Roman" panose="02020603050405020304" pitchFamily="18" charset="0"/>
                <a:cs typeface="Times New Roman" panose="02020603050405020304" pitchFamily="18" charset="0"/>
              </a:rPr>
              <a:t> the movies</a:t>
            </a:r>
            <a:r>
              <a:rPr lang="en-US" sz="2400" dirty="0">
                <a:latin typeface="Times New Roman" panose="02020603050405020304" pitchFamily="18" charset="0"/>
                <a:cs typeface="Times New Roman" panose="02020603050405020304" pitchFamily="18" charset="0"/>
              </a:rPr>
              <a:t>, Theatre ,Screen ,Show, seats</a:t>
            </a:r>
            <a:endParaRPr lang="en-US" sz="2400" b="0" i="0" dirty="0">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Delete the Movies</a:t>
            </a:r>
          </a:p>
          <a:p>
            <a:pPr>
              <a:buFont typeface="Wingdings" panose="05000000000000000000" pitchFamily="2" charset="2"/>
              <a:buChar char="§"/>
            </a:pPr>
            <a:r>
              <a:rPr lang="en-US" sz="2400" b="0" i="0" dirty="0">
                <a:effectLst/>
                <a:latin typeface="Times New Roman" panose="02020603050405020304" pitchFamily="18" charset="0"/>
                <a:cs typeface="Times New Roman" panose="02020603050405020304" pitchFamily="18" charset="0"/>
              </a:rPr>
              <a:t>Booking </a:t>
            </a:r>
            <a:r>
              <a:rPr lang="en-US" sz="2400" dirty="0">
                <a:latin typeface="Times New Roman" panose="02020603050405020304" pitchFamily="18" charset="0"/>
                <a:cs typeface="Times New Roman" panose="02020603050405020304" pitchFamily="18" charset="0"/>
              </a:rPr>
              <a:t>Details</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Customer Details</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Logout</a:t>
            </a:r>
          </a:p>
          <a:p>
            <a:pPr>
              <a:buFont typeface="Wingdings" panose="05000000000000000000" pitchFamily="2" charset="2"/>
              <a:buChar char="§"/>
            </a:pPr>
            <a:endParaRPr lang="en-US" sz="2400" b="0" i="0" dirty="0">
              <a:effectLst/>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 </a:t>
            </a:r>
            <a:endParaRPr lang="en-US" sz="24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74370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92F15-CEDC-4CF6-9DBC-2B8DCFCF3AC8}"/>
              </a:ext>
            </a:extLst>
          </p:cNvPr>
          <p:cNvSpPr>
            <a:spLocks noGrp="1"/>
          </p:cNvSpPr>
          <p:nvPr>
            <p:ph type="title"/>
          </p:nvPr>
        </p:nvSpPr>
        <p:spPr>
          <a:xfrm>
            <a:off x="1553834" y="717176"/>
            <a:ext cx="9935788" cy="573742"/>
          </a:xfrm>
        </p:spPr>
        <p:txBody>
          <a:bodyPr>
            <a:noAutofit/>
          </a:bodyPr>
          <a:lstStyle/>
          <a:p>
            <a:pPr algn="ctr"/>
            <a:r>
              <a:rPr lang="en-US" sz="4000" b="1" dirty="0">
                <a:latin typeface="Times New Roman" panose="02020603050405020304" pitchFamily="18" charset="0"/>
                <a:cs typeface="Times New Roman" panose="02020603050405020304" pitchFamily="18" charset="0"/>
              </a:rPr>
              <a:t>USER MODULE</a:t>
            </a:r>
            <a:endParaRPr lang="en-IN" sz="4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77C3777-91EB-4209-8E83-679AE105C17A}"/>
              </a:ext>
            </a:extLst>
          </p:cNvPr>
          <p:cNvSpPr>
            <a:spLocks noGrp="1"/>
          </p:cNvSpPr>
          <p:nvPr>
            <p:ph idx="1"/>
          </p:nvPr>
        </p:nvSpPr>
        <p:spPr>
          <a:xfrm>
            <a:off x="717176" y="1595717"/>
            <a:ext cx="10787436" cy="3959509"/>
          </a:xfrm>
        </p:spPr>
        <p:txBody>
          <a:bodyPr>
            <a:normAutofit/>
          </a:bodyPr>
          <a:lstStyle/>
          <a:p>
            <a:pPr>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Register to the application.</a:t>
            </a:r>
          </a:p>
          <a:p>
            <a:pPr>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Update Profile.</a:t>
            </a:r>
          </a:p>
          <a:p>
            <a:pPr>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Sign into the application to maintain the record of activities.</a:t>
            </a:r>
          </a:p>
          <a:p>
            <a:pPr>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Search for movie tickets based on the search keyword</a:t>
            </a:r>
          </a:p>
          <a:p>
            <a:pPr>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Book Ticket</a:t>
            </a:r>
          </a:p>
          <a:p>
            <a:pPr>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Experience a seamless payment process.</a:t>
            </a:r>
          </a:p>
          <a:p>
            <a:pPr>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Receive a booking summary page once the payment is complete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373775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9CF9F-A4F3-41AE-A85A-4696282244FE}"/>
              </a:ext>
            </a:extLst>
          </p:cNvPr>
          <p:cNvSpPr>
            <a:spLocks noGrp="1"/>
          </p:cNvSpPr>
          <p:nvPr>
            <p:ph type="title"/>
          </p:nvPr>
        </p:nvSpPr>
        <p:spPr/>
        <p:txBody>
          <a:bodyPr>
            <a:normAutofit/>
          </a:bodyPr>
          <a:lstStyle/>
          <a:p>
            <a:pPr algn="ctr"/>
            <a:r>
              <a:rPr lang="en-US" b="1" dirty="0">
                <a:effectLst/>
                <a:latin typeface="Times New Roman" panose="02020603050405020304" pitchFamily="18" charset="0"/>
                <a:ea typeface="Times New Roman" panose="02020603050405020304" pitchFamily="18" charset="0"/>
              </a:rPr>
              <a:t>FLOW</a:t>
            </a:r>
            <a:r>
              <a:rPr lang="en-US" dirty="0">
                <a:effectLst/>
                <a:latin typeface="Times New Roman" panose="02020603050405020304" pitchFamily="18" charset="0"/>
                <a:ea typeface="Times New Roman" panose="02020603050405020304" pitchFamily="18" charset="0"/>
              </a:rPr>
              <a:t> DIAGRAM :</a:t>
            </a:r>
            <a:endParaRPr lang="en-IN" sz="6000" dirty="0"/>
          </a:p>
        </p:txBody>
      </p:sp>
      <p:pic>
        <p:nvPicPr>
          <p:cNvPr id="22" name="Content Placeholder 21">
            <a:extLst>
              <a:ext uri="{FF2B5EF4-FFF2-40B4-BE49-F238E27FC236}">
                <a16:creationId xmlns:a16="http://schemas.microsoft.com/office/drawing/2014/main" id="{DDB3BD35-7A7A-4ADC-BCE2-EF6907562380}"/>
              </a:ext>
            </a:extLst>
          </p:cNvPr>
          <p:cNvPicPr>
            <a:picLocks noGrp="1" noChangeAspect="1"/>
          </p:cNvPicPr>
          <p:nvPr>
            <p:ph idx="1"/>
          </p:nvPr>
        </p:nvPicPr>
        <p:blipFill rotWithShape="1">
          <a:blip r:embed="rId2"/>
          <a:srcRect l="24850" t="21065" r="28628" b="15625"/>
          <a:stretch/>
        </p:blipFill>
        <p:spPr>
          <a:xfrm>
            <a:off x="2566219" y="1733007"/>
            <a:ext cx="6508955" cy="4982426"/>
          </a:xfrm>
          <a:prstGeom prst="rect">
            <a:avLst/>
          </a:prstGeom>
        </p:spPr>
      </p:pic>
    </p:spTree>
    <p:extLst>
      <p:ext uri="{BB962C8B-B14F-4D97-AF65-F5344CB8AC3E}">
        <p14:creationId xmlns:p14="http://schemas.microsoft.com/office/powerpoint/2010/main" val="2833307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73A253-B4EB-4C83-BC13-08CE7D3B909B}"/>
              </a:ext>
            </a:extLst>
          </p:cNvPr>
          <p:cNvPicPr>
            <a:picLocks noChangeAspect="1"/>
          </p:cNvPicPr>
          <p:nvPr/>
        </p:nvPicPr>
        <p:blipFill rotWithShape="1">
          <a:blip r:embed="rId2">
            <a:extLst>
              <a:ext uri="{28A0092B-C50C-407E-A947-70E740481C1C}">
                <a14:useLocalDpi xmlns:a14="http://schemas.microsoft.com/office/drawing/2010/main" val="0"/>
              </a:ext>
            </a:extLst>
          </a:blip>
          <a:srcRect l="24081" t="12330" r="8081" b="10681"/>
          <a:stretch/>
        </p:blipFill>
        <p:spPr>
          <a:xfrm>
            <a:off x="1219200" y="727587"/>
            <a:ext cx="9891251" cy="5565058"/>
          </a:xfrm>
          <a:prstGeom prst="rect">
            <a:avLst/>
          </a:prstGeom>
        </p:spPr>
      </p:pic>
    </p:spTree>
    <p:extLst>
      <p:ext uri="{BB962C8B-B14F-4D97-AF65-F5344CB8AC3E}">
        <p14:creationId xmlns:p14="http://schemas.microsoft.com/office/powerpoint/2010/main" val="29291505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6077" y="646980"/>
            <a:ext cx="10688535" cy="1258019"/>
          </a:xfrm>
        </p:spPr>
        <p:txBody>
          <a:bodyPr>
            <a:normAutofit/>
          </a:bodyPr>
          <a:lstStyle/>
          <a:p>
            <a:pPr algn="ctr"/>
            <a:r>
              <a:rPr lang="en-US" b="1" dirty="0">
                <a:latin typeface="Times New Roman" pitchFamily="18" charset="0"/>
                <a:cs typeface="Times New Roman" pitchFamily="18" charset="0"/>
              </a:rPr>
              <a:t>PROPOSED SYSTEM</a:t>
            </a:r>
          </a:p>
        </p:txBody>
      </p:sp>
      <p:sp>
        <p:nvSpPr>
          <p:cNvPr id="3" name="Content Placeholder 2"/>
          <p:cNvSpPr>
            <a:spLocks noGrp="1"/>
          </p:cNvSpPr>
          <p:nvPr>
            <p:ph idx="1"/>
          </p:nvPr>
        </p:nvSpPr>
        <p:spPr>
          <a:xfrm>
            <a:off x="687389" y="1248854"/>
            <a:ext cx="10817224" cy="4563374"/>
          </a:xfrm>
        </p:spPr>
        <p:txBody>
          <a:bodyPr/>
          <a:lstStyle/>
          <a:p>
            <a:r>
              <a:rPr lang="en-US" dirty="0">
                <a:latin typeface="Times New Roman" pitchFamily="18" charset="0"/>
                <a:cs typeface="Times New Roman" pitchFamily="18" charset="0"/>
              </a:rPr>
              <a:t>The online cinema ticket booking system will provide facility to book tickets  for a movie online.</a:t>
            </a:r>
          </a:p>
          <a:p>
            <a:r>
              <a:rPr lang="en-US" dirty="0">
                <a:latin typeface="Times New Roman" pitchFamily="18" charset="0"/>
                <a:cs typeface="Times New Roman" pitchFamily="18" charset="0"/>
              </a:rPr>
              <a:t>A user can book tickets anytime  and anywhere as the system will be online based .</a:t>
            </a:r>
          </a:p>
          <a:p>
            <a:r>
              <a:rPr lang="en-US" dirty="0">
                <a:latin typeface="Times New Roman" pitchFamily="18" charset="0"/>
                <a:cs typeface="Times New Roman" pitchFamily="18" charset="0"/>
              </a:rPr>
              <a:t>The online cinema ticket booking system will provide detailed information  so that a customer can know about the movie and based on the information customer will book the ticket.</a:t>
            </a:r>
          </a:p>
          <a:p>
            <a:r>
              <a:rPr lang="en-US" dirty="0">
                <a:latin typeface="Times New Roman" pitchFamily="18" charset="0"/>
                <a:cs typeface="Times New Roman" pitchFamily="18" charset="0"/>
              </a:rPr>
              <a:t>The user can search for the movies which will be going to release in the future ,so they will have an option to book the ticket in advance.</a:t>
            </a:r>
          </a:p>
          <a:p>
            <a:r>
              <a:rPr lang="en-US" dirty="0">
                <a:latin typeface="Times New Roman" pitchFamily="18" charset="0"/>
                <a:cs typeface="Times New Roman" pitchFamily="18" charset="0"/>
              </a:rPr>
              <a:t>The online cinema ticket booking system will make the user experience  much  better than the present system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BCE91-42DB-431B-88C4-B00286762FF9}"/>
              </a:ext>
            </a:extLst>
          </p:cNvPr>
          <p:cNvSpPr>
            <a:spLocks noGrp="1"/>
          </p:cNvSpPr>
          <p:nvPr>
            <p:ph type="title"/>
          </p:nvPr>
        </p:nvSpPr>
        <p:spPr/>
        <p:txBody>
          <a:bodyPr/>
          <a:lstStyle/>
          <a:p>
            <a:pPr algn="ctr"/>
            <a:r>
              <a:rPr lang="en-IN" sz="3600" b="1" dirty="0">
                <a:solidFill>
                  <a:srgbClr val="0066FF"/>
                </a:solidFill>
                <a:latin typeface="Times New Roman" panose="02020603050405020304" pitchFamily="18" charset="0"/>
                <a:cs typeface="Times New Roman" panose="02020603050405020304" pitchFamily="18" charset="0"/>
              </a:rPr>
              <a:t>1.</a:t>
            </a:r>
            <a:r>
              <a:rPr lang="en-IN" sz="3600" b="1" u="sng" dirty="0">
                <a:solidFill>
                  <a:srgbClr val="0066FF"/>
                </a:solidFill>
                <a:latin typeface="Times New Roman" panose="02020603050405020304" pitchFamily="18" charset="0"/>
                <a:cs typeface="Times New Roman" panose="02020603050405020304" pitchFamily="18" charset="0"/>
              </a:rPr>
              <a:t>USER MODULE</a:t>
            </a:r>
            <a:br>
              <a:rPr lang="en-IN" sz="3600" b="1" u="sng" dirty="0">
                <a:solidFill>
                  <a:srgbClr val="0066FF"/>
                </a:solidFill>
              </a:rPr>
            </a:br>
            <a:endParaRPr lang="en-IN" dirty="0"/>
          </a:p>
        </p:txBody>
      </p:sp>
      <p:sp>
        <p:nvSpPr>
          <p:cNvPr id="6" name="Content Placeholder 5">
            <a:extLst>
              <a:ext uri="{FF2B5EF4-FFF2-40B4-BE49-F238E27FC236}">
                <a16:creationId xmlns:a16="http://schemas.microsoft.com/office/drawing/2014/main" id="{349DD471-3054-42C0-9E9D-B2E359F90E70}"/>
              </a:ext>
            </a:extLst>
          </p:cNvPr>
          <p:cNvSpPr txBox="1">
            <a:spLocks noGrp="1"/>
          </p:cNvSpPr>
          <p:nvPr>
            <p:ph idx="1"/>
          </p:nvPr>
        </p:nvSpPr>
        <p:spPr>
          <a:xfrm>
            <a:off x="1000432" y="1885932"/>
            <a:ext cx="5095568" cy="2451953"/>
          </a:xfrm>
          <a:prstGeom prst="rect">
            <a:avLst/>
          </a:prstGeom>
          <a:noFill/>
        </p:spPr>
        <p:txBody>
          <a:bodyPr wrap="square" rtlCol="0">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Fields Required: </a:t>
            </a:r>
            <a:r>
              <a:rPr lang="en-IN" sz="2400" dirty="0">
                <a:latin typeface="Times New Roman" panose="02020603050405020304" pitchFamily="18" charset="0"/>
                <a:cs typeface="Times New Roman" panose="02020603050405020304" pitchFamily="18" charset="0"/>
              </a:rPr>
              <a:t>Userid</a:t>
            </a:r>
          </a:p>
          <a:p>
            <a:pPr lvl="4"/>
            <a:r>
              <a:rPr lang="en-IN" sz="2400" dirty="0">
                <a:latin typeface="Times New Roman" panose="02020603050405020304" pitchFamily="18" charset="0"/>
                <a:cs typeface="Times New Roman" panose="02020603050405020304" pitchFamily="18" charset="0"/>
              </a:rPr>
              <a:t>       Password</a:t>
            </a:r>
          </a:p>
          <a:p>
            <a:pPr lvl="4"/>
            <a:r>
              <a:rPr lang="en-IN" sz="2400" dirty="0">
                <a:latin typeface="Times New Roman" panose="02020603050405020304" pitchFamily="18" charset="0"/>
                <a:cs typeface="Times New Roman" panose="02020603050405020304" pitchFamily="18" charset="0"/>
              </a:rPr>
              <a:t>       Role</a:t>
            </a:r>
          </a:p>
          <a:p>
            <a:pPr lvl="4"/>
            <a:r>
              <a:rPr lang="en-IN" sz="2400" dirty="0">
                <a:latin typeface="Times New Roman" panose="02020603050405020304" pitchFamily="18" charset="0"/>
                <a:cs typeface="Times New Roman" panose="02020603050405020304" pitchFamily="18" charset="0"/>
              </a:rPr>
              <a:t>       Username</a:t>
            </a:r>
          </a:p>
          <a:p>
            <a:pPr lvl="4"/>
            <a:r>
              <a:rPr lang="en-IN" sz="2400" dirty="0">
                <a:latin typeface="Times New Roman" panose="02020603050405020304" pitchFamily="18" charset="0"/>
                <a:cs typeface="Times New Roman" panose="02020603050405020304" pitchFamily="18" charset="0"/>
              </a:rPr>
              <a:t>       Customer_id</a:t>
            </a:r>
          </a:p>
        </p:txBody>
      </p:sp>
      <p:sp>
        <p:nvSpPr>
          <p:cNvPr id="7" name="TextBox 6">
            <a:extLst>
              <a:ext uri="{FF2B5EF4-FFF2-40B4-BE49-F238E27FC236}">
                <a16:creationId xmlns:a16="http://schemas.microsoft.com/office/drawing/2014/main" id="{6EC62D2C-6798-4451-9AF2-AD600F1C2B7B}"/>
              </a:ext>
            </a:extLst>
          </p:cNvPr>
          <p:cNvSpPr txBox="1"/>
          <p:nvPr/>
        </p:nvSpPr>
        <p:spPr>
          <a:xfrm>
            <a:off x="1289149" y="4783220"/>
            <a:ext cx="5159830" cy="830997"/>
          </a:xfrm>
          <a:prstGeom prst="rect">
            <a:avLst/>
          </a:prstGeom>
          <a:noFill/>
        </p:spPr>
        <p:txBody>
          <a:bodyPr wrap="square" rtlCol="0">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Rest API’s Performed: </a:t>
            </a:r>
            <a:r>
              <a:rPr lang="en-IN" sz="2400" dirty="0">
                <a:latin typeface="Times New Roman" panose="02020603050405020304" pitchFamily="18" charset="0"/>
                <a:cs typeface="Times New Roman" panose="02020603050405020304" pitchFamily="18" charset="0"/>
              </a:rPr>
              <a:t>adduser</a:t>
            </a:r>
          </a:p>
          <a:p>
            <a:r>
              <a:rPr lang="en-IN" sz="2400" dirty="0">
                <a:latin typeface="Times New Roman" panose="02020603050405020304" pitchFamily="18" charset="0"/>
                <a:cs typeface="Times New Roman" panose="02020603050405020304" pitchFamily="18" charset="0"/>
              </a:rPr>
              <a:t>					         removeuser</a:t>
            </a:r>
          </a:p>
        </p:txBody>
      </p:sp>
    </p:spTree>
    <p:extLst>
      <p:ext uri="{BB962C8B-B14F-4D97-AF65-F5344CB8AC3E}">
        <p14:creationId xmlns:p14="http://schemas.microsoft.com/office/powerpoint/2010/main" val="5677206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3A386-0605-45A4-BF1F-741E69B83ECE}"/>
              </a:ext>
            </a:extLst>
          </p:cNvPr>
          <p:cNvSpPr>
            <a:spLocks noGrp="1"/>
          </p:cNvSpPr>
          <p:nvPr>
            <p:ph type="title"/>
          </p:nvPr>
        </p:nvSpPr>
        <p:spPr/>
        <p:txBody>
          <a:bodyPr/>
          <a:lstStyle/>
          <a:p>
            <a:pPr algn="ctr"/>
            <a:r>
              <a:rPr lang="en-IN" sz="3600" b="1" dirty="0">
                <a:solidFill>
                  <a:srgbClr val="0066FF"/>
                </a:solidFill>
                <a:latin typeface="Times New Roman" panose="02020603050405020304" pitchFamily="18" charset="0"/>
                <a:cs typeface="Times New Roman" panose="02020603050405020304" pitchFamily="18" charset="0"/>
              </a:rPr>
              <a:t>2.</a:t>
            </a:r>
            <a:r>
              <a:rPr lang="en-IN" sz="3600" b="1" u="sng" dirty="0">
                <a:solidFill>
                  <a:srgbClr val="0066FF"/>
                </a:solidFill>
                <a:latin typeface="Times New Roman" panose="02020603050405020304" pitchFamily="18" charset="0"/>
                <a:cs typeface="Times New Roman" panose="02020603050405020304" pitchFamily="18" charset="0"/>
              </a:rPr>
              <a:t>CUSTOMER MODULE</a:t>
            </a:r>
            <a:br>
              <a:rPr lang="en-IN" sz="3600" b="1" u="sng" dirty="0">
                <a:solidFill>
                  <a:srgbClr val="0066FF"/>
                </a:solidFill>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A1055AA-CFED-4936-801C-DFEEFB3FB913}"/>
              </a:ext>
            </a:extLst>
          </p:cNvPr>
          <p:cNvSpPr>
            <a:spLocks noGrp="1"/>
          </p:cNvSpPr>
          <p:nvPr>
            <p:ph idx="1"/>
          </p:nvPr>
        </p:nvSpPr>
        <p:spPr>
          <a:xfrm>
            <a:off x="439995" y="1585863"/>
            <a:ext cx="6098457" cy="3539430"/>
          </a:xfrm>
          <a:prstGeom prst="rect">
            <a:avLst/>
          </a:prstGeom>
        </p:spPr>
        <p:txBody>
          <a:bodyPr wrap="square">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Fields Required: </a:t>
            </a:r>
            <a:r>
              <a:rPr lang="en-IN" sz="2400" dirty="0">
                <a:latin typeface="Times New Roman" panose="02020603050405020304" pitchFamily="18" charset="0"/>
                <a:cs typeface="Times New Roman" panose="02020603050405020304" pitchFamily="18" charset="0"/>
              </a:rPr>
              <a:t>Customer_id</a:t>
            </a:r>
          </a:p>
          <a:p>
            <a:pPr lvl="4"/>
            <a:r>
              <a:rPr lang="en-IN" sz="2400" dirty="0">
                <a:latin typeface="Times New Roman" panose="02020603050405020304" pitchFamily="18" charset="0"/>
                <a:cs typeface="Times New Roman" panose="02020603050405020304" pitchFamily="18" charset="0"/>
              </a:rPr>
              <a:t>       Address</a:t>
            </a:r>
          </a:p>
          <a:p>
            <a:pPr lvl="4"/>
            <a:r>
              <a:rPr lang="en-IN" sz="2400" dirty="0">
                <a:latin typeface="Times New Roman" panose="02020603050405020304" pitchFamily="18" charset="0"/>
                <a:cs typeface="Times New Roman" panose="02020603050405020304" pitchFamily="18" charset="0"/>
              </a:rPr>
              <a:t>       Customer_name</a:t>
            </a:r>
          </a:p>
          <a:p>
            <a:pPr lvl="4"/>
            <a:r>
              <a:rPr lang="en-IN" sz="2400" dirty="0">
                <a:latin typeface="Times New Roman" panose="02020603050405020304" pitchFamily="18" charset="0"/>
                <a:cs typeface="Times New Roman" panose="02020603050405020304" pitchFamily="18" charset="0"/>
              </a:rPr>
              <a:t>       Email</a:t>
            </a:r>
          </a:p>
          <a:p>
            <a:pPr lvl="4"/>
            <a:r>
              <a:rPr lang="en-IN" sz="2400" dirty="0">
                <a:latin typeface="Times New Roman" panose="02020603050405020304" pitchFamily="18" charset="0"/>
                <a:cs typeface="Times New Roman" panose="02020603050405020304" pitchFamily="18" charset="0"/>
              </a:rPr>
              <a:t>       Mobile_number</a:t>
            </a:r>
          </a:p>
          <a:p>
            <a:pPr lvl="4"/>
            <a:r>
              <a:rPr lang="en-IN" sz="2400" dirty="0">
                <a:latin typeface="Times New Roman" panose="02020603050405020304" pitchFamily="18" charset="0"/>
                <a:cs typeface="Times New Roman" panose="02020603050405020304" pitchFamily="18" charset="0"/>
              </a:rPr>
              <a:t>       Password</a:t>
            </a:r>
          </a:p>
          <a:p>
            <a:pPr>
              <a:buFont typeface="Arial" panose="020B0604020202020204" pitchFamily="34" charset="0"/>
              <a:buChar char="•"/>
            </a:pPr>
            <a:endParaRPr lang="en-IN" sz="3000" dirty="0"/>
          </a:p>
        </p:txBody>
      </p:sp>
      <p:sp>
        <p:nvSpPr>
          <p:cNvPr id="5" name="TextBox 4">
            <a:extLst>
              <a:ext uri="{FF2B5EF4-FFF2-40B4-BE49-F238E27FC236}">
                <a16:creationId xmlns:a16="http://schemas.microsoft.com/office/drawing/2014/main" id="{B9A76328-30F8-4F28-BE6F-A7DAA37CD82E}"/>
              </a:ext>
            </a:extLst>
          </p:cNvPr>
          <p:cNvSpPr txBox="1"/>
          <p:nvPr/>
        </p:nvSpPr>
        <p:spPr>
          <a:xfrm>
            <a:off x="439995" y="4844287"/>
            <a:ext cx="9126792" cy="1569660"/>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Rest API’s Performed: </a:t>
            </a:r>
          </a:p>
          <a:p>
            <a:r>
              <a:rPr lang="en-IN" sz="2400" dirty="0">
                <a:latin typeface="Times New Roman" panose="02020603050405020304" pitchFamily="18" charset="0"/>
                <a:cs typeface="Times New Roman" panose="02020603050405020304" pitchFamily="18" charset="0"/>
              </a:rPr>
              <a:t>                                   update</a:t>
            </a:r>
          </a:p>
          <a:p>
            <a:r>
              <a:rPr lang="en-IN" sz="2400" dirty="0">
                <a:latin typeface="Times New Roman" panose="02020603050405020304" pitchFamily="18" charset="0"/>
                <a:cs typeface="Times New Roman" panose="02020603050405020304" pitchFamily="18" charset="0"/>
              </a:rPr>
              <a:t>                                    Add</a:t>
            </a:r>
          </a:p>
          <a:p>
            <a:r>
              <a:rPr lang="en-IN" sz="2400" dirty="0">
                <a:latin typeface="Times New Roman" panose="02020603050405020304" pitchFamily="18" charset="0"/>
                <a:cs typeface="Times New Roman" panose="02020603050405020304" pitchFamily="18" charset="0"/>
              </a:rPr>
              <a:t>                                   Delete</a:t>
            </a:r>
          </a:p>
        </p:txBody>
      </p:sp>
    </p:spTree>
    <p:extLst>
      <p:ext uri="{BB962C8B-B14F-4D97-AF65-F5344CB8AC3E}">
        <p14:creationId xmlns:p14="http://schemas.microsoft.com/office/powerpoint/2010/main" val="704968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63CC7-52B1-4F87-A626-71442EAC36FA}"/>
              </a:ext>
            </a:extLst>
          </p:cNvPr>
          <p:cNvSpPr>
            <a:spLocks noGrp="1"/>
          </p:cNvSpPr>
          <p:nvPr>
            <p:ph type="title"/>
          </p:nvPr>
        </p:nvSpPr>
        <p:spPr/>
        <p:txBody>
          <a:bodyPr>
            <a:normAutofit fontScale="90000"/>
          </a:bodyPr>
          <a:lstStyle/>
          <a:p>
            <a:pPr algn="ctr"/>
            <a:r>
              <a:rPr lang="en-IN" sz="3600" b="1" dirty="0">
                <a:solidFill>
                  <a:srgbClr val="0066FF"/>
                </a:solidFill>
                <a:latin typeface="Times New Roman" panose="02020603050405020304" pitchFamily="18" charset="0"/>
                <a:cs typeface="Times New Roman" panose="02020603050405020304" pitchFamily="18" charset="0"/>
              </a:rPr>
              <a:t>3</a:t>
            </a:r>
            <a:r>
              <a:rPr lang="en-IN" sz="3600" dirty="0">
                <a:solidFill>
                  <a:srgbClr val="0066FF"/>
                </a:solidFill>
              </a:rPr>
              <a:t>.</a:t>
            </a:r>
            <a:r>
              <a:rPr lang="en-IN" sz="3600" b="1" u="sng" dirty="0">
                <a:solidFill>
                  <a:srgbClr val="0066FF"/>
                </a:solidFill>
                <a:latin typeface="Times New Roman" panose="02020603050405020304" pitchFamily="18" charset="0"/>
                <a:cs typeface="Times New Roman" panose="02020603050405020304" pitchFamily="18" charset="0"/>
              </a:rPr>
              <a:t>ADMIN MODULE</a:t>
            </a:r>
            <a:br>
              <a:rPr lang="en-IN" sz="3600" b="1" u="sng" dirty="0">
                <a:solidFill>
                  <a:srgbClr val="0066FF"/>
                </a:solidFill>
              </a:rPr>
            </a:br>
            <a:br>
              <a:rPr lang="en-IN" sz="3600" b="1" u="sng" dirty="0">
                <a:solidFill>
                  <a:srgbClr val="0066FF"/>
                </a:solidFill>
              </a:rPr>
            </a:br>
            <a:endParaRPr lang="en-IN" dirty="0"/>
          </a:p>
        </p:txBody>
      </p:sp>
      <p:sp>
        <p:nvSpPr>
          <p:cNvPr id="3" name="Content Placeholder 2">
            <a:extLst>
              <a:ext uri="{FF2B5EF4-FFF2-40B4-BE49-F238E27FC236}">
                <a16:creationId xmlns:a16="http://schemas.microsoft.com/office/drawing/2014/main" id="{19323FBE-F6A7-4B03-A58D-242ECB45CA7D}"/>
              </a:ext>
            </a:extLst>
          </p:cNvPr>
          <p:cNvSpPr>
            <a:spLocks noGrp="1"/>
          </p:cNvSpPr>
          <p:nvPr>
            <p:ph idx="1"/>
          </p:nvPr>
        </p:nvSpPr>
        <p:spPr/>
        <p:txBody>
          <a:bodyPr/>
          <a:lstStyle/>
          <a:p>
            <a:pPr marL="1828800" lvl="4" indent="0">
              <a:buNone/>
            </a:pPr>
            <a:endParaRPr lang="en-IN" sz="2400" dirty="0"/>
          </a:p>
          <a:p>
            <a:pPr marL="1828800" lvl="4" indent="0">
              <a:buNone/>
            </a:pPr>
            <a:endParaRPr lang="en-IN" sz="2400" dirty="0"/>
          </a:p>
          <a:p>
            <a:pPr marL="1828800" lvl="4" indent="0">
              <a:buNone/>
            </a:pPr>
            <a:endParaRPr lang="en-IN" sz="2400" dirty="0"/>
          </a:p>
          <a:p>
            <a:pPr marL="1828800" lvl="4" indent="0">
              <a:buNone/>
            </a:pPr>
            <a:endParaRPr lang="en-IN" dirty="0"/>
          </a:p>
        </p:txBody>
      </p:sp>
      <p:sp>
        <p:nvSpPr>
          <p:cNvPr id="4" name="Rectangle 3">
            <a:extLst>
              <a:ext uri="{FF2B5EF4-FFF2-40B4-BE49-F238E27FC236}">
                <a16:creationId xmlns:a16="http://schemas.microsoft.com/office/drawing/2014/main" id="{B03B7875-6DB2-436A-AA81-FFE89CE30C35}"/>
              </a:ext>
            </a:extLst>
          </p:cNvPr>
          <p:cNvSpPr/>
          <p:nvPr/>
        </p:nvSpPr>
        <p:spPr>
          <a:xfrm>
            <a:off x="6007510" y="1981474"/>
            <a:ext cx="6096000" cy="461665"/>
          </a:xfrm>
          <a:prstGeom prst="rect">
            <a:avLst/>
          </a:prstGeom>
        </p:spPr>
        <p:txBody>
          <a:bodyP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IN" sz="2400" dirty="0"/>
          </a:p>
        </p:txBody>
      </p:sp>
      <p:sp>
        <p:nvSpPr>
          <p:cNvPr id="5" name="Rectangle 4">
            <a:extLst>
              <a:ext uri="{FF2B5EF4-FFF2-40B4-BE49-F238E27FC236}">
                <a16:creationId xmlns:a16="http://schemas.microsoft.com/office/drawing/2014/main" id="{6DB99FD0-633B-4E6B-92F5-146E04B34917}"/>
              </a:ext>
            </a:extLst>
          </p:cNvPr>
          <p:cNvSpPr/>
          <p:nvPr/>
        </p:nvSpPr>
        <p:spPr>
          <a:xfrm>
            <a:off x="1076610" y="1842974"/>
            <a:ext cx="6096000" cy="1200329"/>
          </a:xfrm>
          <a:prstGeom prst="rect">
            <a:avLst/>
          </a:prstGeom>
        </p:spPr>
        <p:txBody>
          <a:bodyPr>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Fields Required: </a:t>
            </a:r>
            <a:r>
              <a:rPr lang="en-IN" sz="2400" dirty="0">
                <a:latin typeface="Times New Roman" panose="02020603050405020304" pitchFamily="18" charset="0"/>
                <a:cs typeface="Times New Roman" panose="02020603050405020304" pitchFamily="18" charset="0"/>
              </a:rPr>
              <a:t>Username</a:t>
            </a:r>
          </a:p>
          <a:p>
            <a:pPr lvl="2"/>
            <a:r>
              <a:rPr lang="en-IN" sz="2400" dirty="0">
                <a:latin typeface="Times New Roman" panose="02020603050405020304" pitchFamily="18" charset="0"/>
                <a:cs typeface="Times New Roman" panose="02020603050405020304" pitchFamily="18" charset="0"/>
              </a:rPr>
              <a:t>			 Password</a:t>
            </a:r>
          </a:p>
          <a:p>
            <a:pPr lvl="4"/>
            <a:r>
              <a:rPr lang="en-IN" sz="2400" dirty="0">
                <a:latin typeface="Times New Roman" panose="02020603050405020304" pitchFamily="18" charset="0"/>
                <a:cs typeface="Times New Roman" panose="02020603050405020304" pitchFamily="18" charset="0"/>
              </a:rPr>
              <a:t>      </a:t>
            </a:r>
          </a:p>
        </p:txBody>
      </p:sp>
      <p:sp>
        <p:nvSpPr>
          <p:cNvPr id="6" name="Rectangle 5">
            <a:extLst>
              <a:ext uri="{FF2B5EF4-FFF2-40B4-BE49-F238E27FC236}">
                <a16:creationId xmlns:a16="http://schemas.microsoft.com/office/drawing/2014/main" id="{02FB31D2-4F77-4E3D-9CB8-A84CC69DF386}"/>
              </a:ext>
            </a:extLst>
          </p:cNvPr>
          <p:cNvSpPr/>
          <p:nvPr/>
        </p:nvSpPr>
        <p:spPr>
          <a:xfrm>
            <a:off x="1076610" y="3151677"/>
            <a:ext cx="6096000" cy="830997"/>
          </a:xfrm>
          <a:prstGeom prst="rect">
            <a:avLst/>
          </a:prstGeom>
        </p:spPr>
        <p:txBody>
          <a:bodyPr>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Rest API’s Performed: </a:t>
            </a:r>
            <a:r>
              <a:rPr lang="en-IN" sz="2400" dirty="0">
                <a:latin typeface="Times New Roman" panose="02020603050405020304" pitchFamily="18" charset="0"/>
                <a:cs typeface="Times New Roman" panose="02020603050405020304" pitchFamily="18" charset="0"/>
              </a:rPr>
              <a:t>add</a:t>
            </a:r>
          </a:p>
          <a:p>
            <a:r>
              <a:rPr lang="en-IN" sz="2400" dirty="0"/>
              <a:t>					         </a:t>
            </a:r>
          </a:p>
        </p:txBody>
      </p:sp>
    </p:spTree>
    <p:extLst>
      <p:ext uri="{BB962C8B-B14F-4D97-AF65-F5344CB8AC3E}">
        <p14:creationId xmlns:p14="http://schemas.microsoft.com/office/powerpoint/2010/main" val="37665440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A0E7A-F694-40B9-9281-799361DF242C}"/>
              </a:ext>
            </a:extLst>
          </p:cNvPr>
          <p:cNvSpPr>
            <a:spLocks noGrp="1"/>
          </p:cNvSpPr>
          <p:nvPr>
            <p:ph type="title"/>
          </p:nvPr>
        </p:nvSpPr>
        <p:spPr/>
        <p:txBody>
          <a:bodyPr/>
          <a:lstStyle/>
          <a:p>
            <a:pPr algn="ctr"/>
            <a:r>
              <a:rPr lang="en-IN" sz="3600" dirty="0">
                <a:solidFill>
                  <a:srgbClr val="0066FF"/>
                </a:solidFill>
                <a:latin typeface="Times New Roman" panose="02020603050405020304" pitchFamily="18" charset="0"/>
                <a:cs typeface="Times New Roman" panose="02020603050405020304" pitchFamily="18" charset="0"/>
              </a:rPr>
              <a:t>4. </a:t>
            </a:r>
            <a:r>
              <a:rPr lang="en-IN" sz="3600" b="1" u="sng" dirty="0">
                <a:solidFill>
                  <a:srgbClr val="0066FF"/>
                </a:solidFill>
                <a:latin typeface="Times New Roman" panose="02020603050405020304" pitchFamily="18" charset="0"/>
                <a:cs typeface="Times New Roman" panose="02020603050405020304" pitchFamily="18" charset="0"/>
              </a:rPr>
              <a:t>LOGIN MODULE</a:t>
            </a:r>
            <a:endParaRPr lang="en-IN"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E2983FD-0CE5-45DF-94D9-B11F705C5279}"/>
              </a:ext>
            </a:extLst>
          </p:cNvPr>
          <p:cNvSpPr>
            <a:spLocks noGrp="1"/>
          </p:cNvSpPr>
          <p:nvPr>
            <p:ph idx="1"/>
          </p:nvPr>
        </p:nvSpPr>
        <p:spPr>
          <a:xfrm>
            <a:off x="921776" y="2293078"/>
            <a:ext cx="4033684" cy="959237"/>
          </a:xfrm>
          <a:prstGeom prst="rect">
            <a:avLst/>
          </a:prstGeom>
        </p:spPr>
        <p:txBody>
          <a:bodyPr wrap="square">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Fields Required: </a:t>
            </a:r>
            <a:r>
              <a:rPr lang="en-IN" sz="2400" dirty="0">
                <a:latin typeface="Times New Roman" panose="02020603050405020304" pitchFamily="18" charset="0"/>
                <a:cs typeface="Times New Roman" panose="02020603050405020304" pitchFamily="18" charset="0"/>
              </a:rPr>
              <a:t>Username</a:t>
            </a:r>
          </a:p>
          <a:p>
            <a:pPr marL="2286000" lvl="5" indent="0">
              <a:buNone/>
            </a:pPr>
            <a:r>
              <a:rPr lang="en-IN" sz="2400" dirty="0">
                <a:latin typeface="Times New Roman" panose="02020603050405020304" pitchFamily="18" charset="0"/>
                <a:cs typeface="Times New Roman" panose="02020603050405020304" pitchFamily="18" charset="0"/>
              </a:rPr>
              <a:t>   Password     </a:t>
            </a:r>
            <a:r>
              <a:rPr lang="en-IN" sz="2400" dirty="0"/>
              <a:t>     </a:t>
            </a:r>
          </a:p>
        </p:txBody>
      </p:sp>
      <p:sp>
        <p:nvSpPr>
          <p:cNvPr id="5" name="TextBox 4">
            <a:extLst>
              <a:ext uri="{FF2B5EF4-FFF2-40B4-BE49-F238E27FC236}">
                <a16:creationId xmlns:a16="http://schemas.microsoft.com/office/drawing/2014/main" id="{902121B7-C029-436E-915E-5974E75B6468}"/>
              </a:ext>
            </a:extLst>
          </p:cNvPr>
          <p:cNvSpPr txBox="1"/>
          <p:nvPr/>
        </p:nvSpPr>
        <p:spPr>
          <a:xfrm>
            <a:off x="936170" y="3686535"/>
            <a:ext cx="5159830" cy="830997"/>
          </a:xfrm>
          <a:prstGeom prst="rect">
            <a:avLst/>
          </a:prstGeom>
          <a:noFill/>
        </p:spPr>
        <p:txBody>
          <a:bodyPr wrap="square" rtlCol="0">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Rest API’s Performed: </a:t>
            </a:r>
            <a:r>
              <a:rPr lang="en-IN" sz="2400" dirty="0">
                <a:latin typeface="Times New Roman" panose="02020603050405020304" pitchFamily="18" charset="0"/>
                <a:cs typeface="Times New Roman" panose="02020603050405020304" pitchFamily="18" charset="0"/>
              </a:rPr>
              <a:t>add</a:t>
            </a:r>
          </a:p>
          <a:p>
            <a:r>
              <a:rPr lang="en-IN" sz="2400" dirty="0">
                <a:latin typeface="Times New Roman" panose="02020603050405020304" pitchFamily="18" charset="0"/>
                <a:cs typeface="Times New Roman" panose="02020603050405020304" pitchFamily="18" charset="0"/>
              </a:rPr>
              <a:t>					             remove</a:t>
            </a:r>
          </a:p>
        </p:txBody>
      </p:sp>
    </p:spTree>
    <p:extLst>
      <p:ext uri="{BB962C8B-B14F-4D97-AF65-F5344CB8AC3E}">
        <p14:creationId xmlns:p14="http://schemas.microsoft.com/office/powerpoint/2010/main" val="799913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8049D-C0DF-4B2F-87F0-F1E47E9749EA}"/>
              </a:ext>
            </a:extLst>
          </p:cNvPr>
          <p:cNvSpPr>
            <a:spLocks noGrp="1"/>
          </p:cNvSpPr>
          <p:nvPr>
            <p:ph type="title"/>
          </p:nvPr>
        </p:nvSpPr>
        <p:spPr>
          <a:xfrm>
            <a:off x="1658471" y="699246"/>
            <a:ext cx="9855103" cy="1060728"/>
          </a:xfrm>
        </p:spPr>
        <p:txBody>
          <a:bodyPr>
            <a:normAutofit/>
          </a:bodyPr>
          <a:lstStyle/>
          <a:p>
            <a:r>
              <a:rPr lang="en-US" sz="3600" dirty="0">
                <a:latin typeface="Times New Roman" panose="02020603050405020304" pitchFamily="18" charset="0"/>
                <a:cs typeface="Times New Roman" panose="02020603050405020304" pitchFamily="18" charset="0"/>
              </a:rPr>
              <a:t>                        </a:t>
            </a:r>
            <a:r>
              <a:rPr lang="en-US" sz="3600" b="1" dirty="0">
                <a:solidFill>
                  <a:schemeClr val="accent4">
                    <a:lumMod val="20000"/>
                    <a:lumOff val="80000"/>
                  </a:schemeClr>
                </a:solidFill>
                <a:latin typeface="Times New Roman" panose="02020603050405020304" pitchFamily="18" charset="0"/>
                <a:cs typeface="Times New Roman" panose="02020603050405020304" pitchFamily="18" charset="0"/>
              </a:rPr>
              <a:t>Team Members</a:t>
            </a:r>
            <a:endParaRPr lang="en-IN" b="1" dirty="0">
              <a:solidFill>
                <a:schemeClr val="accent4">
                  <a:lumMod val="20000"/>
                  <a:lumOff val="80000"/>
                </a:schemeClr>
              </a:solidFill>
            </a:endParaRPr>
          </a:p>
        </p:txBody>
      </p:sp>
      <p:graphicFrame>
        <p:nvGraphicFramePr>
          <p:cNvPr id="4" name="Content Placeholder 3">
            <a:extLst>
              <a:ext uri="{FF2B5EF4-FFF2-40B4-BE49-F238E27FC236}">
                <a16:creationId xmlns:a16="http://schemas.microsoft.com/office/drawing/2014/main" id="{B7078237-7AF6-4CB0-9A1F-5A839C48BEF6}"/>
              </a:ext>
            </a:extLst>
          </p:cNvPr>
          <p:cNvGraphicFramePr>
            <a:graphicFrameLocks noGrp="1"/>
          </p:cNvGraphicFramePr>
          <p:nvPr>
            <p:ph idx="1"/>
            <p:extLst>
              <p:ext uri="{D42A27DB-BD31-4B8C-83A1-F6EECF244321}">
                <p14:modId xmlns:p14="http://schemas.microsoft.com/office/powerpoint/2010/main" val="3829420758"/>
              </p:ext>
            </p:extLst>
          </p:nvPr>
        </p:nvGraphicFramePr>
        <p:xfrm>
          <a:off x="2797456" y="2106987"/>
          <a:ext cx="7041156" cy="3139440"/>
        </p:xfrm>
        <a:graphic>
          <a:graphicData uri="http://schemas.openxmlformats.org/drawingml/2006/table">
            <a:tbl>
              <a:tblPr firstRow="1" bandRow="1">
                <a:tableStyleId>{5DA37D80-6434-44D0-A028-1B22A696006F}</a:tableStyleId>
              </a:tblPr>
              <a:tblGrid>
                <a:gridCol w="2068918">
                  <a:extLst>
                    <a:ext uri="{9D8B030D-6E8A-4147-A177-3AD203B41FA5}">
                      <a16:colId xmlns:a16="http://schemas.microsoft.com/office/drawing/2014/main" val="2290360429"/>
                    </a:ext>
                  </a:extLst>
                </a:gridCol>
                <a:gridCol w="4972238">
                  <a:extLst>
                    <a:ext uri="{9D8B030D-6E8A-4147-A177-3AD203B41FA5}">
                      <a16:colId xmlns:a16="http://schemas.microsoft.com/office/drawing/2014/main" val="145157677"/>
                    </a:ext>
                  </a:extLst>
                </a:gridCol>
              </a:tblGrid>
              <a:tr h="332233">
                <a:tc>
                  <a:txBody>
                    <a:bodyPr/>
                    <a:lstStyle/>
                    <a:p>
                      <a:pPr algn="ctr"/>
                      <a:r>
                        <a:rPr lang="en-IN" sz="2000" dirty="0">
                          <a:latin typeface="Times New Roman" panose="02020603050405020304" pitchFamily="18" charset="0"/>
                          <a:cs typeface="Times New Roman" panose="02020603050405020304" pitchFamily="18" charset="0"/>
                        </a:rPr>
                        <a:t>Employee Id </a:t>
                      </a:r>
                    </a:p>
                  </a:txBody>
                  <a:tcPr/>
                </a:tc>
                <a:tc>
                  <a:txBody>
                    <a:bodyPr/>
                    <a:lstStyle/>
                    <a:p>
                      <a:pPr algn="ctr"/>
                      <a:r>
                        <a:rPr lang="en-IN" sz="2000" dirty="0">
                          <a:latin typeface="Times New Roman" panose="02020603050405020304" pitchFamily="18" charset="0"/>
                          <a:cs typeface="Times New Roman" panose="02020603050405020304" pitchFamily="18" charset="0"/>
                        </a:rPr>
                        <a:t>Name</a:t>
                      </a:r>
                    </a:p>
                  </a:txBody>
                  <a:tcPr/>
                </a:tc>
                <a:extLst>
                  <a:ext uri="{0D108BD9-81ED-4DB2-BD59-A6C34878D82A}">
                    <a16:rowId xmlns:a16="http://schemas.microsoft.com/office/drawing/2014/main" val="454338915"/>
                  </a:ext>
                </a:extLst>
              </a:tr>
              <a:tr h="255564">
                <a:tc>
                  <a:txBody>
                    <a:bodyPr/>
                    <a:lstStyle/>
                    <a:p>
                      <a:pPr algn="ctr"/>
                      <a:r>
                        <a:rPr lang="en-IN" sz="2000" dirty="0">
                          <a:effectLst/>
                          <a:latin typeface="Times New Roman" panose="02020603050405020304" pitchFamily="18" charset="0"/>
                          <a:cs typeface="Times New Roman" panose="02020603050405020304" pitchFamily="18" charset="0"/>
                        </a:rPr>
                        <a:t>2487595</a:t>
                      </a:r>
                    </a:p>
                  </a:txBody>
                  <a:tcPr marL="68580" marR="68580" marT="0" marB="0" anchor="b"/>
                </a:tc>
                <a:tc>
                  <a:txBody>
                    <a:bodyPr/>
                    <a:lstStyle/>
                    <a:p>
                      <a:r>
                        <a:rPr lang="en-IN" sz="2000" dirty="0">
                          <a:solidFill>
                            <a:srgbClr val="FFFF00"/>
                          </a:solidFill>
                          <a:effectLst/>
                          <a:latin typeface="Times New Roman" panose="02020603050405020304" pitchFamily="18" charset="0"/>
                          <a:cs typeface="Times New Roman" panose="02020603050405020304" pitchFamily="18" charset="0"/>
                        </a:rPr>
                        <a:t>Samruddhi  Bhaskar Randive ( Team Lead)</a:t>
                      </a:r>
                    </a:p>
                  </a:txBody>
                  <a:tcPr marL="68580" marR="68580" marT="0" marB="0" anchor="b"/>
                </a:tc>
                <a:extLst>
                  <a:ext uri="{0D108BD9-81ED-4DB2-BD59-A6C34878D82A}">
                    <a16:rowId xmlns:a16="http://schemas.microsoft.com/office/drawing/2014/main" val="1268922860"/>
                  </a:ext>
                </a:extLst>
              </a:tr>
              <a:tr h="255564">
                <a:tc>
                  <a:txBody>
                    <a:bodyPr/>
                    <a:lstStyle/>
                    <a:p>
                      <a:pPr algn="ctr"/>
                      <a:r>
                        <a:rPr lang="en-IN" sz="2000" b="0" i="0" kern="1200" dirty="0">
                          <a:solidFill>
                            <a:schemeClr val="tx1"/>
                          </a:solidFill>
                          <a:effectLst/>
                          <a:latin typeface="Times New Roman" panose="02020603050405020304" pitchFamily="18" charset="0"/>
                          <a:ea typeface="+mn-ea"/>
                          <a:cs typeface="Times New Roman" panose="02020603050405020304" pitchFamily="18" charset="0"/>
                        </a:rPr>
                        <a:t>2485180</a:t>
                      </a:r>
                      <a:endParaRPr lang="en-IN" sz="2000" dirty="0">
                        <a:effectLst/>
                        <a:latin typeface="Times New Roman" panose="02020603050405020304" pitchFamily="18" charset="0"/>
                        <a:cs typeface="Times New Roman" panose="02020603050405020304" pitchFamily="18" charset="0"/>
                      </a:endParaRPr>
                    </a:p>
                  </a:txBody>
                  <a:tcPr marL="68580" marR="68580" marT="0" marB="0" anchor="b"/>
                </a:tc>
                <a:tc>
                  <a:txBody>
                    <a:bodyPr/>
                    <a:lstStyle/>
                    <a:p>
                      <a:r>
                        <a:rPr lang="en-IN" sz="2000" dirty="0">
                          <a:solidFill>
                            <a:srgbClr val="FFFF00"/>
                          </a:solidFill>
                          <a:effectLst/>
                          <a:latin typeface="Times New Roman" panose="02020603050405020304" pitchFamily="18" charset="0"/>
                          <a:cs typeface="Times New Roman" panose="02020603050405020304" pitchFamily="18" charset="0"/>
                        </a:rPr>
                        <a:t>Rohith  Molumuri ( Backend-Lead)</a:t>
                      </a:r>
                    </a:p>
                  </a:txBody>
                  <a:tcPr marL="68580" marR="68580" marT="0" marB="0" anchor="b"/>
                </a:tc>
                <a:extLst>
                  <a:ext uri="{0D108BD9-81ED-4DB2-BD59-A6C34878D82A}">
                    <a16:rowId xmlns:a16="http://schemas.microsoft.com/office/drawing/2014/main" val="2447883483"/>
                  </a:ext>
                </a:extLst>
              </a:tr>
              <a:tr h="255564">
                <a:tc>
                  <a:txBody>
                    <a:bodyPr/>
                    <a:lstStyle/>
                    <a:p>
                      <a:pPr algn="ctr"/>
                      <a:r>
                        <a:rPr lang="en-IN" sz="2000" dirty="0">
                          <a:effectLst/>
                          <a:latin typeface="Times New Roman" panose="02020603050405020304" pitchFamily="18" charset="0"/>
                          <a:cs typeface="Times New Roman" panose="02020603050405020304" pitchFamily="18" charset="0"/>
                        </a:rPr>
                        <a:t>2487061</a:t>
                      </a:r>
                    </a:p>
                  </a:txBody>
                  <a:tcPr marL="68580" marR="68580" marT="0" marB="0" anchor="b"/>
                </a:tc>
                <a:tc>
                  <a:txBody>
                    <a:bodyPr/>
                    <a:lstStyle/>
                    <a:p>
                      <a:r>
                        <a:rPr lang="en-IN" sz="2000" dirty="0">
                          <a:solidFill>
                            <a:srgbClr val="FFFF00"/>
                          </a:solidFill>
                          <a:effectLst/>
                          <a:latin typeface="Times New Roman" panose="02020603050405020304" pitchFamily="18" charset="0"/>
                          <a:cs typeface="Times New Roman" panose="02020603050405020304" pitchFamily="18" charset="0"/>
                        </a:rPr>
                        <a:t>Vincy  Esther A ( Frontend – Lead )</a:t>
                      </a:r>
                    </a:p>
                  </a:txBody>
                  <a:tcPr marL="68580" marR="68580" marT="0" marB="0" anchor="b"/>
                </a:tc>
                <a:extLst>
                  <a:ext uri="{0D108BD9-81ED-4DB2-BD59-A6C34878D82A}">
                    <a16:rowId xmlns:a16="http://schemas.microsoft.com/office/drawing/2014/main" val="1963874108"/>
                  </a:ext>
                </a:extLst>
              </a:tr>
              <a:tr h="255564">
                <a:tc>
                  <a:txBody>
                    <a:bodyPr/>
                    <a:lstStyle/>
                    <a:p>
                      <a:pPr algn="ctr"/>
                      <a:r>
                        <a:rPr lang="en-IN" sz="2000" dirty="0">
                          <a:effectLst/>
                          <a:latin typeface="Times New Roman" panose="02020603050405020304" pitchFamily="18" charset="0"/>
                          <a:cs typeface="Times New Roman" panose="02020603050405020304" pitchFamily="18" charset="0"/>
                        </a:rPr>
                        <a:t>2486561</a:t>
                      </a:r>
                    </a:p>
                  </a:txBody>
                  <a:tcPr marL="68580" marR="68580" marT="0" marB="0" anchor="b"/>
                </a:tc>
                <a:tc>
                  <a:txBody>
                    <a:bodyPr/>
                    <a:lstStyle/>
                    <a:p>
                      <a:r>
                        <a:rPr lang="en-IN" sz="2000" dirty="0">
                          <a:solidFill>
                            <a:srgbClr val="FFFF00"/>
                          </a:solidFill>
                          <a:effectLst/>
                          <a:latin typeface="Times New Roman" panose="02020603050405020304" pitchFamily="18" charset="0"/>
                          <a:cs typeface="Times New Roman" panose="02020603050405020304" pitchFamily="18" charset="0"/>
                        </a:rPr>
                        <a:t>Vaddineni Srinadh</a:t>
                      </a:r>
                    </a:p>
                  </a:txBody>
                  <a:tcPr marL="68580" marR="68580" marT="0" marB="0" anchor="b"/>
                </a:tc>
                <a:extLst>
                  <a:ext uri="{0D108BD9-81ED-4DB2-BD59-A6C34878D82A}">
                    <a16:rowId xmlns:a16="http://schemas.microsoft.com/office/drawing/2014/main" val="1461878412"/>
                  </a:ext>
                </a:extLst>
              </a:tr>
              <a:tr h="255564">
                <a:tc>
                  <a:txBody>
                    <a:bodyPr/>
                    <a:lstStyle/>
                    <a:p>
                      <a:pPr algn="ctr"/>
                      <a:r>
                        <a:rPr lang="en-IN" sz="2000" dirty="0">
                          <a:effectLst/>
                          <a:latin typeface="Times New Roman" panose="02020603050405020304" pitchFamily="18" charset="0"/>
                          <a:cs typeface="Times New Roman" panose="02020603050405020304" pitchFamily="18" charset="0"/>
                        </a:rPr>
                        <a:t>2487086</a:t>
                      </a:r>
                    </a:p>
                  </a:txBody>
                  <a:tcPr marL="68580" marR="68580" marT="0" marB="0" anchor="b"/>
                </a:tc>
                <a:tc>
                  <a:txBody>
                    <a:bodyPr/>
                    <a:lstStyle/>
                    <a:p>
                      <a:r>
                        <a:rPr lang="en-IN" sz="2000" dirty="0">
                          <a:solidFill>
                            <a:srgbClr val="FFFF00"/>
                          </a:solidFill>
                          <a:effectLst/>
                          <a:latin typeface="Times New Roman" panose="02020603050405020304" pitchFamily="18" charset="0"/>
                          <a:cs typeface="Times New Roman" panose="02020603050405020304" pitchFamily="18" charset="0"/>
                        </a:rPr>
                        <a:t>Sai Nithin G</a:t>
                      </a:r>
                    </a:p>
                  </a:txBody>
                  <a:tcPr marL="68580" marR="68580" marT="0" marB="0" anchor="b"/>
                </a:tc>
                <a:extLst>
                  <a:ext uri="{0D108BD9-81ED-4DB2-BD59-A6C34878D82A}">
                    <a16:rowId xmlns:a16="http://schemas.microsoft.com/office/drawing/2014/main" val="890800392"/>
                  </a:ext>
                </a:extLst>
              </a:tr>
              <a:tr h="255564">
                <a:tc>
                  <a:txBody>
                    <a:bodyPr/>
                    <a:lstStyle/>
                    <a:p>
                      <a:pPr algn="ctr"/>
                      <a:r>
                        <a:rPr lang="en-IN" sz="2000" dirty="0">
                          <a:effectLst/>
                          <a:latin typeface="Times New Roman" panose="02020603050405020304" pitchFamily="18" charset="0"/>
                          <a:cs typeface="Times New Roman" panose="02020603050405020304" pitchFamily="18" charset="0"/>
                        </a:rPr>
                        <a:t>2487691</a:t>
                      </a:r>
                    </a:p>
                  </a:txBody>
                  <a:tcPr marL="68580" marR="68580" marT="0" marB="0" anchor="b"/>
                </a:tc>
                <a:tc>
                  <a:txBody>
                    <a:bodyPr/>
                    <a:lstStyle/>
                    <a:p>
                      <a:r>
                        <a:rPr lang="en-IN" sz="2000" dirty="0">
                          <a:solidFill>
                            <a:srgbClr val="FFFF00"/>
                          </a:solidFill>
                          <a:effectLst/>
                          <a:latin typeface="Times New Roman" panose="02020603050405020304" pitchFamily="18" charset="0"/>
                          <a:cs typeface="Times New Roman" panose="02020603050405020304" pitchFamily="18" charset="0"/>
                        </a:rPr>
                        <a:t>Vundela Pavan Kumar</a:t>
                      </a:r>
                    </a:p>
                  </a:txBody>
                  <a:tcPr marL="68580" marR="68580" marT="0" marB="0" anchor="b"/>
                </a:tc>
                <a:extLst>
                  <a:ext uri="{0D108BD9-81ED-4DB2-BD59-A6C34878D82A}">
                    <a16:rowId xmlns:a16="http://schemas.microsoft.com/office/drawing/2014/main" val="3463475961"/>
                  </a:ext>
                </a:extLst>
              </a:tr>
              <a:tr h="255564">
                <a:tc>
                  <a:txBody>
                    <a:bodyPr/>
                    <a:lstStyle/>
                    <a:p>
                      <a:pPr algn="ctr"/>
                      <a:r>
                        <a:rPr lang="en-IN" sz="2000" dirty="0">
                          <a:effectLst/>
                          <a:latin typeface="Times New Roman" panose="02020603050405020304" pitchFamily="18" charset="0"/>
                          <a:cs typeface="Times New Roman" panose="02020603050405020304" pitchFamily="18" charset="0"/>
                        </a:rPr>
                        <a:t>2487497</a:t>
                      </a:r>
                    </a:p>
                  </a:txBody>
                  <a:tcPr marL="68580" marR="68580" marT="0" marB="0" anchor="b"/>
                </a:tc>
                <a:tc>
                  <a:txBody>
                    <a:bodyPr/>
                    <a:lstStyle/>
                    <a:p>
                      <a:r>
                        <a:rPr lang="en-IN" sz="2000" dirty="0">
                          <a:solidFill>
                            <a:srgbClr val="FFFF00"/>
                          </a:solidFill>
                          <a:effectLst/>
                          <a:latin typeface="Times New Roman" panose="02020603050405020304" pitchFamily="18" charset="0"/>
                          <a:cs typeface="Times New Roman" panose="02020603050405020304" pitchFamily="18" charset="0"/>
                        </a:rPr>
                        <a:t>Sandesh Ravindra Thorat</a:t>
                      </a:r>
                    </a:p>
                  </a:txBody>
                  <a:tcPr marL="68580" marR="68580" marT="0" marB="0" anchor="b"/>
                </a:tc>
                <a:extLst>
                  <a:ext uri="{0D108BD9-81ED-4DB2-BD59-A6C34878D82A}">
                    <a16:rowId xmlns:a16="http://schemas.microsoft.com/office/drawing/2014/main" val="2400450263"/>
                  </a:ext>
                </a:extLst>
              </a:tr>
              <a:tr h="255564">
                <a:tc>
                  <a:txBody>
                    <a:bodyPr/>
                    <a:lstStyle/>
                    <a:p>
                      <a:pPr algn="ctr"/>
                      <a:r>
                        <a:rPr lang="en-IN" sz="2000" dirty="0">
                          <a:effectLst/>
                          <a:latin typeface="Times New Roman" panose="02020603050405020304" pitchFamily="18" charset="0"/>
                          <a:cs typeface="Times New Roman" panose="02020603050405020304" pitchFamily="18" charset="0"/>
                        </a:rPr>
                        <a:t>2484021</a:t>
                      </a:r>
                    </a:p>
                  </a:txBody>
                  <a:tcPr marL="68580" marR="68580" marT="0" marB="0" anchor="b"/>
                </a:tc>
                <a:tc>
                  <a:txBody>
                    <a:bodyPr/>
                    <a:lstStyle/>
                    <a:p>
                      <a:r>
                        <a:rPr lang="en-IN" sz="2000" dirty="0">
                          <a:solidFill>
                            <a:srgbClr val="FFFF00"/>
                          </a:solidFill>
                          <a:effectLst/>
                          <a:latin typeface="Times New Roman" panose="02020603050405020304" pitchFamily="18" charset="0"/>
                          <a:cs typeface="Times New Roman" panose="02020603050405020304" pitchFamily="18" charset="0"/>
                        </a:rPr>
                        <a:t>Sajja Siva Sai Sri</a:t>
                      </a:r>
                    </a:p>
                  </a:txBody>
                  <a:tcPr marL="68580" marR="68580" marT="0" marB="0" anchor="b"/>
                </a:tc>
                <a:extLst>
                  <a:ext uri="{0D108BD9-81ED-4DB2-BD59-A6C34878D82A}">
                    <a16:rowId xmlns:a16="http://schemas.microsoft.com/office/drawing/2014/main" val="2567284623"/>
                  </a:ext>
                </a:extLst>
              </a:tr>
              <a:tr h="255564">
                <a:tc>
                  <a:txBody>
                    <a:bodyPr/>
                    <a:lstStyle/>
                    <a:p>
                      <a:pPr algn="ctr"/>
                      <a:r>
                        <a:rPr lang="en-IN" sz="2000" dirty="0">
                          <a:effectLst/>
                          <a:latin typeface="Times New Roman" panose="02020603050405020304" pitchFamily="18" charset="0"/>
                          <a:cs typeface="Times New Roman" panose="02020603050405020304" pitchFamily="18" charset="0"/>
                        </a:rPr>
                        <a:t>2484951</a:t>
                      </a:r>
                    </a:p>
                  </a:txBody>
                  <a:tcPr marL="68580" marR="68580" marT="0" marB="0" anchor="b"/>
                </a:tc>
                <a:tc>
                  <a:txBody>
                    <a:bodyPr/>
                    <a:lstStyle/>
                    <a:p>
                      <a:r>
                        <a:rPr lang="en-IN" sz="2000" dirty="0" err="1">
                          <a:solidFill>
                            <a:srgbClr val="FFFF00"/>
                          </a:solidFill>
                          <a:effectLst/>
                          <a:latin typeface="Times New Roman" panose="02020603050405020304" pitchFamily="18" charset="0"/>
                          <a:cs typeface="Times New Roman" panose="02020603050405020304" pitchFamily="18" charset="0"/>
                        </a:rPr>
                        <a:t>Vadlamudi</a:t>
                      </a:r>
                      <a:r>
                        <a:rPr lang="en-IN" sz="2000" dirty="0">
                          <a:solidFill>
                            <a:srgbClr val="FFFF00"/>
                          </a:solidFill>
                          <a:effectLst/>
                          <a:latin typeface="Times New Roman" panose="02020603050405020304" pitchFamily="18" charset="0"/>
                          <a:cs typeface="Times New Roman" panose="02020603050405020304" pitchFamily="18" charset="0"/>
                        </a:rPr>
                        <a:t> Ramesh</a:t>
                      </a:r>
                    </a:p>
                  </a:txBody>
                  <a:tcPr marL="68580" marR="68580" marT="0" marB="0" anchor="b"/>
                </a:tc>
                <a:extLst>
                  <a:ext uri="{0D108BD9-81ED-4DB2-BD59-A6C34878D82A}">
                    <a16:rowId xmlns:a16="http://schemas.microsoft.com/office/drawing/2014/main" val="2083210349"/>
                  </a:ext>
                </a:extLst>
              </a:tr>
            </a:tbl>
          </a:graphicData>
        </a:graphic>
      </p:graphicFrame>
    </p:spTree>
    <p:extLst>
      <p:ext uri="{BB962C8B-B14F-4D97-AF65-F5344CB8AC3E}">
        <p14:creationId xmlns:p14="http://schemas.microsoft.com/office/powerpoint/2010/main" val="20710164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E633C-DEA0-46B9-A8C6-0F1D5837628D}"/>
              </a:ext>
            </a:extLst>
          </p:cNvPr>
          <p:cNvSpPr>
            <a:spLocks noGrp="1"/>
          </p:cNvSpPr>
          <p:nvPr>
            <p:ph type="title"/>
          </p:nvPr>
        </p:nvSpPr>
        <p:spPr>
          <a:xfrm>
            <a:off x="685801" y="609601"/>
            <a:ext cx="10131425" cy="776748"/>
          </a:xfrm>
        </p:spPr>
        <p:txBody>
          <a:bodyPr/>
          <a:lstStyle/>
          <a:p>
            <a:pPr algn="ctr"/>
            <a:r>
              <a:rPr lang="en-IN" sz="3600" b="1" u="sng" dirty="0">
                <a:solidFill>
                  <a:srgbClr val="0066FF"/>
                </a:solidFill>
                <a:latin typeface="Times New Roman" panose="02020603050405020304" pitchFamily="18" charset="0"/>
                <a:cs typeface="Times New Roman" panose="02020603050405020304" pitchFamily="18" charset="0"/>
              </a:rPr>
              <a:t>5.MOVIE MODULE</a:t>
            </a:r>
            <a:endParaRPr lang="en-IN" dirty="0">
              <a:latin typeface="Times New Roman" panose="02020603050405020304" pitchFamily="18" charset="0"/>
              <a:cs typeface="Times New Roman" panose="02020603050405020304" pitchFamily="18" charset="0"/>
            </a:endParaRPr>
          </a:p>
        </p:txBody>
      </p:sp>
      <p:sp>
        <p:nvSpPr>
          <p:cNvPr id="8" name="Content Placeholder 7">
            <a:extLst>
              <a:ext uri="{FF2B5EF4-FFF2-40B4-BE49-F238E27FC236}">
                <a16:creationId xmlns:a16="http://schemas.microsoft.com/office/drawing/2014/main" id="{8EC42445-C303-47E0-A0CD-86E926B577EE}"/>
              </a:ext>
            </a:extLst>
          </p:cNvPr>
          <p:cNvSpPr>
            <a:spLocks noGrp="1"/>
          </p:cNvSpPr>
          <p:nvPr>
            <p:ph idx="1"/>
          </p:nvPr>
        </p:nvSpPr>
        <p:spPr>
          <a:xfrm>
            <a:off x="685800" y="1715751"/>
            <a:ext cx="11260394" cy="4442242"/>
          </a:xfrm>
          <a:prstGeom prst="rect">
            <a:avLst/>
          </a:prstGeom>
        </p:spPr>
        <p:txBody>
          <a:bodyPr wrap="square">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Fields Required: </a:t>
            </a:r>
            <a:r>
              <a:rPr lang="en-IN" sz="2400" dirty="0">
                <a:latin typeface="Times New Roman" panose="02020603050405020304" pitchFamily="18" charset="0"/>
                <a:cs typeface="Times New Roman" panose="02020603050405020304" pitchFamily="18" charset="0"/>
              </a:rPr>
              <a:t>Movie_id</a:t>
            </a:r>
          </a:p>
          <a:p>
            <a:pPr lvl="4"/>
            <a:r>
              <a:rPr lang="en-IN" sz="2400" dirty="0">
                <a:latin typeface="Times New Roman" panose="02020603050405020304" pitchFamily="18" charset="0"/>
                <a:cs typeface="Times New Roman" panose="02020603050405020304" pitchFamily="18" charset="0"/>
              </a:rPr>
              <a:t>      Movie date </a:t>
            </a:r>
          </a:p>
          <a:p>
            <a:pPr lvl="4"/>
            <a:r>
              <a:rPr lang="en-IN" sz="2400" dirty="0">
                <a:latin typeface="Times New Roman" panose="02020603050405020304" pitchFamily="18" charset="0"/>
                <a:cs typeface="Times New Roman" panose="02020603050405020304" pitchFamily="18" charset="0"/>
              </a:rPr>
              <a:t>      Movie description</a:t>
            </a:r>
          </a:p>
          <a:p>
            <a:pPr lvl="4"/>
            <a:r>
              <a:rPr lang="en-IN" sz="2400" dirty="0">
                <a:latin typeface="Times New Roman" panose="02020603050405020304" pitchFamily="18" charset="0"/>
                <a:cs typeface="Times New Roman" panose="02020603050405020304" pitchFamily="18" charset="0"/>
              </a:rPr>
              <a:t>      Movie genre</a:t>
            </a:r>
          </a:p>
          <a:p>
            <a:pPr lvl="4"/>
            <a:r>
              <a:rPr lang="en-IN" sz="2400" dirty="0">
                <a:latin typeface="Times New Roman" panose="02020603050405020304" pitchFamily="18" charset="0"/>
                <a:cs typeface="Times New Roman" panose="02020603050405020304" pitchFamily="18" charset="0"/>
              </a:rPr>
              <a:t>      Movie hours</a:t>
            </a:r>
          </a:p>
          <a:p>
            <a:pPr lvl="4"/>
            <a:r>
              <a:rPr lang="en-IN" sz="2400" dirty="0">
                <a:latin typeface="Times New Roman" panose="02020603050405020304" pitchFamily="18" charset="0"/>
                <a:cs typeface="Times New Roman" panose="02020603050405020304" pitchFamily="18" charset="0"/>
              </a:rPr>
              <a:t>      Movie language</a:t>
            </a:r>
          </a:p>
          <a:p>
            <a:pPr lvl="4"/>
            <a:r>
              <a:rPr lang="en-IN" sz="2400" dirty="0">
                <a:latin typeface="Times New Roman" panose="02020603050405020304" pitchFamily="18" charset="0"/>
                <a:cs typeface="Times New Roman" panose="02020603050405020304" pitchFamily="18" charset="0"/>
              </a:rPr>
              <a:t>      Movie name</a:t>
            </a:r>
          </a:p>
          <a:p>
            <a:pPr lvl="4"/>
            <a:r>
              <a:rPr lang="en-IN" sz="2400" dirty="0">
                <a:latin typeface="Times New Roman" panose="02020603050405020304" pitchFamily="18" charset="0"/>
                <a:cs typeface="Times New Roman" panose="02020603050405020304" pitchFamily="18" charset="0"/>
              </a:rPr>
              <a:t>      Movie rating</a:t>
            </a:r>
          </a:p>
          <a:p>
            <a:pPr lvl="4"/>
            <a:r>
              <a:rPr lang="en-IN" sz="2400" dirty="0">
                <a:latin typeface="Times New Roman" panose="02020603050405020304" pitchFamily="18" charset="0"/>
                <a:cs typeface="Times New Roman" panose="02020603050405020304" pitchFamily="18" charset="0"/>
              </a:rPr>
              <a:t>      Show_show_id</a:t>
            </a:r>
          </a:p>
        </p:txBody>
      </p:sp>
      <p:sp>
        <p:nvSpPr>
          <p:cNvPr id="9" name="TextBox 8">
            <a:extLst>
              <a:ext uri="{FF2B5EF4-FFF2-40B4-BE49-F238E27FC236}">
                <a16:creationId xmlns:a16="http://schemas.microsoft.com/office/drawing/2014/main" id="{324427F1-89DC-4A2C-9874-E07531051B9D}"/>
              </a:ext>
            </a:extLst>
          </p:cNvPr>
          <p:cNvSpPr txBox="1"/>
          <p:nvPr/>
        </p:nvSpPr>
        <p:spPr>
          <a:xfrm>
            <a:off x="6315997" y="1795502"/>
            <a:ext cx="6058988" cy="1938992"/>
          </a:xfrm>
          <a:prstGeom prst="rect">
            <a:avLst/>
          </a:prstGeom>
          <a:noFill/>
        </p:spPr>
        <p:txBody>
          <a:bodyPr wrap="square" rtlCol="0">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Rest API’s Performed: </a:t>
            </a:r>
            <a:r>
              <a:rPr lang="en-IN" sz="2400" dirty="0">
                <a:latin typeface="Times New Roman" panose="02020603050405020304" pitchFamily="18" charset="0"/>
                <a:cs typeface="Times New Roman" panose="02020603050405020304" pitchFamily="18" charset="0"/>
              </a:rPr>
              <a:t>movie/add</a:t>
            </a:r>
          </a:p>
          <a:p>
            <a:r>
              <a:rPr lang="en-IN" sz="2400" dirty="0">
                <a:latin typeface="Times New Roman" panose="02020603050405020304" pitchFamily="18" charset="0"/>
                <a:cs typeface="Times New Roman" panose="02020603050405020304" pitchFamily="18" charset="0"/>
              </a:rPr>
              <a:t>					         movie/map</a:t>
            </a:r>
          </a:p>
          <a:p>
            <a:r>
              <a:rPr lang="en-IN" sz="2400" dirty="0">
                <a:latin typeface="Times New Roman" panose="02020603050405020304" pitchFamily="18" charset="0"/>
                <a:cs typeface="Times New Roman" panose="02020603050405020304" pitchFamily="18" charset="0"/>
              </a:rPr>
              <a:t>						    movie/findall</a:t>
            </a:r>
          </a:p>
          <a:p>
            <a:r>
              <a:rPr lang="en-IN" sz="2400" dirty="0">
                <a:latin typeface="Times New Roman" panose="02020603050405020304" pitchFamily="18" charset="0"/>
                <a:cs typeface="Times New Roman" panose="02020603050405020304" pitchFamily="18" charset="0"/>
              </a:rPr>
              <a:t>						    movie/rename</a:t>
            </a:r>
          </a:p>
          <a:p>
            <a:r>
              <a:rPr lang="en-IN" sz="2400" dirty="0">
                <a:latin typeface="Times New Roman" panose="02020603050405020304" pitchFamily="18" charset="0"/>
                <a:cs typeface="Times New Roman" panose="02020603050405020304" pitchFamily="18" charset="0"/>
              </a:rPr>
              <a:t>						    viewmovie/movieid</a:t>
            </a:r>
          </a:p>
        </p:txBody>
      </p:sp>
    </p:spTree>
    <p:extLst>
      <p:ext uri="{BB962C8B-B14F-4D97-AF65-F5344CB8AC3E}">
        <p14:creationId xmlns:p14="http://schemas.microsoft.com/office/powerpoint/2010/main" val="27056090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E2641-634E-47D2-9265-0C342B0185D4}"/>
              </a:ext>
            </a:extLst>
          </p:cNvPr>
          <p:cNvSpPr>
            <a:spLocks noGrp="1"/>
          </p:cNvSpPr>
          <p:nvPr>
            <p:ph type="title"/>
          </p:nvPr>
        </p:nvSpPr>
        <p:spPr/>
        <p:txBody>
          <a:bodyPr/>
          <a:lstStyle/>
          <a:p>
            <a:pPr algn="ctr"/>
            <a:r>
              <a:rPr lang="en-IN" sz="3600" b="1" dirty="0">
                <a:solidFill>
                  <a:srgbClr val="0066FF"/>
                </a:solidFill>
                <a:latin typeface="Times New Roman" panose="02020603050405020304" pitchFamily="18" charset="0"/>
                <a:cs typeface="Times New Roman" panose="02020603050405020304" pitchFamily="18" charset="0"/>
              </a:rPr>
              <a:t>6.</a:t>
            </a:r>
            <a:r>
              <a:rPr lang="en-IN" sz="3600" b="1" u="sng" dirty="0">
                <a:solidFill>
                  <a:srgbClr val="0066FF"/>
                </a:solidFill>
                <a:latin typeface="Times New Roman" panose="02020603050405020304" pitchFamily="18" charset="0"/>
                <a:cs typeface="Times New Roman" panose="02020603050405020304" pitchFamily="18" charset="0"/>
              </a:rPr>
              <a:t>THEATRE MODULE</a:t>
            </a:r>
            <a:br>
              <a:rPr lang="en-IN" sz="3600" b="1" u="sng" dirty="0">
                <a:solidFill>
                  <a:srgbClr val="0066FF"/>
                </a:solidFill>
              </a:rPr>
            </a:br>
            <a:endParaRPr lang="en-IN" dirty="0"/>
          </a:p>
        </p:txBody>
      </p:sp>
      <p:sp>
        <p:nvSpPr>
          <p:cNvPr id="4" name="Content Placeholder 3">
            <a:extLst>
              <a:ext uri="{FF2B5EF4-FFF2-40B4-BE49-F238E27FC236}">
                <a16:creationId xmlns:a16="http://schemas.microsoft.com/office/drawing/2014/main" id="{04E093AA-DD46-45CB-8D86-BB8722A4080F}"/>
              </a:ext>
            </a:extLst>
          </p:cNvPr>
          <p:cNvSpPr>
            <a:spLocks noGrp="1"/>
          </p:cNvSpPr>
          <p:nvPr>
            <p:ph idx="1"/>
          </p:nvPr>
        </p:nvSpPr>
        <p:spPr>
          <a:xfrm>
            <a:off x="685801" y="1929231"/>
            <a:ext cx="5715000" cy="2451953"/>
          </a:xfrm>
          <a:prstGeom prst="rect">
            <a:avLst/>
          </a:prstGeom>
        </p:spPr>
        <p:txBody>
          <a:bodyPr wrap="square">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Fields Required: </a:t>
            </a:r>
            <a:r>
              <a:rPr lang="en-IN" sz="2400" dirty="0">
                <a:latin typeface="Times New Roman" panose="02020603050405020304" pitchFamily="18" charset="0"/>
                <a:cs typeface="Times New Roman" panose="02020603050405020304" pitchFamily="18" charset="0"/>
              </a:rPr>
              <a:t>Theatreid</a:t>
            </a:r>
          </a:p>
          <a:p>
            <a:pPr lvl="4"/>
            <a:r>
              <a:rPr lang="en-IN" sz="2400" dirty="0">
                <a:latin typeface="Times New Roman" panose="02020603050405020304" pitchFamily="18" charset="0"/>
                <a:cs typeface="Times New Roman" panose="02020603050405020304" pitchFamily="18" charset="0"/>
              </a:rPr>
              <a:t>       Manager Contact</a:t>
            </a:r>
          </a:p>
          <a:p>
            <a:pPr lvl="4"/>
            <a:r>
              <a:rPr lang="en-IN" sz="2400" dirty="0">
                <a:latin typeface="Times New Roman" panose="02020603050405020304" pitchFamily="18" charset="0"/>
                <a:cs typeface="Times New Roman" panose="02020603050405020304" pitchFamily="18" charset="0"/>
              </a:rPr>
              <a:t>       Manager name</a:t>
            </a:r>
          </a:p>
          <a:p>
            <a:pPr lvl="4"/>
            <a:r>
              <a:rPr lang="en-IN" sz="2400" dirty="0">
                <a:latin typeface="Times New Roman" panose="02020603050405020304" pitchFamily="18" charset="0"/>
                <a:cs typeface="Times New Roman" panose="02020603050405020304" pitchFamily="18" charset="0"/>
              </a:rPr>
              <a:t>       Theatre name</a:t>
            </a:r>
          </a:p>
          <a:p>
            <a:pPr lvl="4"/>
            <a:r>
              <a:rPr lang="en-IN" sz="2400" dirty="0">
                <a:latin typeface="Times New Roman" panose="02020603050405020304" pitchFamily="18" charset="0"/>
                <a:cs typeface="Times New Roman" panose="02020603050405020304" pitchFamily="18" charset="0"/>
              </a:rPr>
              <a:t>       Theatre city</a:t>
            </a:r>
          </a:p>
        </p:txBody>
      </p:sp>
      <p:sp>
        <p:nvSpPr>
          <p:cNvPr id="5" name="TextBox 4">
            <a:extLst>
              <a:ext uri="{FF2B5EF4-FFF2-40B4-BE49-F238E27FC236}">
                <a16:creationId xmlns:a16="http://schemas.microsoft.com/office/drawing/2014/main" id="{5E4B0DCB-4861-4F06-9B6A-C559753D60E9}"/>
              </a:ext>
            </a:extLst>
          </p:cNvPr>
          <p:cNvSpPr txBox="1"/>
          <p:nvPr/>
        </p:nvSpPr>
        <p:spPr>
          <a:xfrm>
            <a:off x="1015459" y="4381184"/>
            <a:ext cx="7174811" cy="1200329"/>
          </a:xfrm>
          <a:prstGeom prst="rect">
            <a:avLst/>
          </a:prstGeom>
          <a:noFill/>
        </p:spPr>
        <p:txBody>
          <a:bodyPr wrap="square" rtlCol="0">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Rest API’s Performed: </a:t>
            </a:r>
            <a:r>
              <a:rPr lang="en-IN" sz="2400" dirty="0">
                <a:latin typeface="Times New Roman" panose="02020603050405020304" pitchFamily="18" charset="0"/>
                <a:cs typeface="Times New Roman" panose="02020603050405020304" pitchFamily="18" charset="0"/>
              </a:rPr>
              <a:t>show</a:t>
            </a:r>
            <a:r>
              <a:rPr lang="en-IN" sz="2400" b="1" dirty="0">
                <a:latin typeface="Times New Roman" panose="02020603050405020304" pitchFamily="18" charset="0"/>
                <a:cs typeface="Times New Roman" panose="02020603050405020304" pitchFamily="18" charset="0"/>
              </a:rPr>
              <a:t>/</a:t>
            </a:r>
            <a:r>
              <a:rPr lang="en-IN" sz="2400" dirty="0">
                <a:latin typeface="Times New Roman" panose="02020603050405020304" pitchFamily="18" charset="0"/>
                <a:cs typeface="Times New Roman" panose="02020603050405020304" pitchFamily="18" charset="0"/>
              </a:rPr>
              <a:t>add</a:t>
            </a:r>
          </a:p>
          <a:p>
            <a:r>
              <a:rPr lang="en-IN" sz="2400" dirty="0">
                <a:latin typeface="Times New Roman" panose="02020603050405020304" pitchFamily="18" charset="0"/>
                <a:cs typeface="Times New Roman" panose="02020603050405020304" pitchFamily="18" charset="0"/>
              </a:rPr>
              <a:t>						     show/all</a:t>
            </a:r>
          </a:p>
          <a:p>
            <a:r>
              <a:rPr lang="en-IN" sz="2400" dirty="0">
                <a:latin typeface="Times New Roman" panose="02020603050405020304" pitchFamily="18" charset="0"/>
                <a:cs typeface="Times New Roman" panose="02020603050405020304" pitchFamily="18" charset="0"/>
              </a:rPr>
              <a:t>						     </a:t>
            </a:r>
            <a:r>
              <a:rPr lang="en-IN" sz="2400" dirty="0" err="1">
                <a:latin typeface="Times New Roman" panose="02020603050405020304" pitchFamily="18" charset="0"/>
                <a:cs typeface="Times New Roman" panose="02020603050405020304" pitchFamily="18" charset="0"/>
              </a:rPr>
              <a:t>showtheatre</a:t>
            </a:r>
            <a:r>
              <a:rPr lang="en-IN" sz="2400" dirty="0">
                <a:latin typeface="Times New Roman" panose="02020603050405020304" pitchFamily="18" charset="0"/>
                <a:cs typeface="Times New Roman" panose="02020603050405020304" pitchFamily="18" charset="0"/>
              </a:rPr>
              <a:t>/theatreid</a:t>
            </a:r>
          </a:p>
        </p:txBody>
      </p:sp>
    </p:spTree>
    <p:extLst>
      <p:ext uri="{BB962C8B-B14F-4D97-AF65-F5344CB8AC3E}">
        <p14:creationId xmlns:p14="http://schemas.microsoft.com/office/powerpoint/2010/main" val="28104569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4F695-7177-46B3-AA55-FE19BED510A1}"/>
              </a:ext>
            </a:extLst>
          </p:cNvPr>
          <p:cNvSpPr>
            <a:spLocks noGrp="1"/>
          </p:cNvSpPr>
          <p:nvPr>
            <p:ph type="title"/>
          </p:nvPr>
        </p:nvSpPr>
        <p:spPr/>
        <p:txBody>
          <a:bodyPr/>
          <a:lstStyle/>
          <a:p>
            <a:pPr algn="ctr"/>
            <a:r>
              <a:rPr lang="en-IN" sz="3600" b="1" dirty="0">
                <a:solidFill>
                  <a:srgbClr val="0066FF"/>
                </a:solidFill>
                <a:latin typeface="Times New Roman" panose="02020603050405020304" pitchFamily="18" charset="0"/>
                <a:cs typeface="Times New Roman" panose="02020603050405020304" pitchFamily="18" charset="0"/>
              </a:rPr>
              <a:t>7.</a:t>
            </a:r>
            <a:r>
              <a:rPr lang="en-IN" sz="3600" b="1" u="sng" dirty="0">
                <a:solidFill>
                  <a:srgbClr val="0066FF"/>
                </a:solidFill>
                <a:latin typeface="Times New Roman" panose="02020603050405020304" pitchFamily="18" charset="0"/>
                <a:cs typeface="Times New Roman" panose="02020603050405020304" pitchFamily="18" charset="0"/>
              </a:rPr>
              <a:t>SCREEN MODULE</a:t>
            </a:r>
            <a:br>
              <a:rPr lang="en-IN" sz="3600" b="1" u="sng" dirty="0">
                <a:solidFill>
                  <a:srgbClr val="0066FF"/>
                </a:solidFill>
              </a:rPr>
            </a:br>
            <a:endParaRPr lang="en-IN" dirty="0"/>
          </a:p>
        </p:txBody>
      </p:sp>
      <p:sp>
        <p:nvSpPr>
          <p:cNvPr id="4" name="Content Placeholder 3">
            <a:extLst>
              <a:ext uri="{FF2B5EF4-FFF2-40B4-BE49-F238E27FC236}">
                <a16:creationId xmlns:a16="http://schemas.microsoft.com/office/drawing/2014/main" id="{C9BD4C5F-FC8C-4139-894A-54E5D88ACA79}"/>
              </a:ext>
            </a:extLst>
          </p:cNvPr>
          <p:cNvSpPr>
            <a:spLocks noGrp="1"/>
          </p:cNvSpPr>
          <p:nvPr>
            <p:ph idx="1"/>
          </p:nvPr>
        </p:nvSpPr>
        <p:spPr>
          <a:xfrm>
            <a:off x="685801" y="1801412"/>
            <a:ext cx="7170174" cy="2451953"/>
          </a:xfrm>
          <a:prstGeom prst="rect">
            <a:avLst/>
          </a:prstGeom>
        </p:spPr>
        <p:txBody>
          <a:bodyPr wrap="square">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Fields Required: </a:t>
            </a:r>
            <a:r>
              <a:rPr lang="en-IN" sz="2400" dirty="0">
                <a:latin typeface="Times New Roman" panose="02020603050405020304" pitchFamily="18" charset="0"/>
                <a:cs typeface="Times New Roman" panose="02020603050405020304" pitchFamily="18" charset="0"/>
              </a:rPr>
              <a:t>Screenid</a:t>
            </a:r>
          </a:p>
          <a:p>
            <a:pPr lvl="4"/>
            <a:r>
              <a:rPr lang="en-IN" sz="2400" dirty="0">
                <a:latin typeface="Times New Roman" panose="02020603050405020304" pitchFamily="18" charset="0"/>
                <a:cs typeface="Times New Roman" panose="02020603050405020304" pitchFamily="18" charset="0"/>
              </a:rPr>
              <a:t>       Columns</a:t>
            </a:r>
          </a:p>
          <a:p>
            <a:pPr lvl="4"/>
            <a:r>
              <a:rPr lang="en-IN" sz="2400" dirty="0">
                <a:latin typeface="Times New Roman" panose="02020603050405020304" pitchFamily="18" charset="0"/>
                <a:cs typeface="Times New Roman" panose="02020603050405020304" pitchFamily="18" charset="0"/>
              </a:rPr>
              <a:t>       Row</a:t>
            </a:r>
          </a:p>
          <a:p>
            <a:pPr lvl="4"/>
            <a:r>
              <a:rPr lang="en-IN" sz="2400" dirty="0">
                <a:latin typeface="Times New Roman" panose="02020603050405020304" pitchFamily="18" charset="0"/>
                <a:cs typeface="Times New Roman" panose="02020603050405020304" pitchFamily="18" charset="0"/>
              </a:rPr>
              <a:t>       Screen name</a:t>
            </a:r>
          </a:p>
          <a:p>
            <a:pPr lvl="4"/>
            <a:r>
              <a:rPr lang="en-IN" sz="2400" dirty="0">
                <a:latin typeface="Times New Roman" panose="02020603050405020304" pitchFamily="18" charset="0"/>
                <a:cs typeface="Times New Roman" panose="02020603050405020304" pitchFamily="18" charset="0"/>
              </a:rPr>
              <a:t>       Theatre_theatre_id</a:t>
            </a:r>
          </a:p>
        </p:txBody>
      </p:sp>
      <p:sp>
        <p:nvSpPr>
          <p:cNvPr id="5" name="TextBox 4">
            <a:extLst>
              <a:ext uri="{FF2B5EF4-FFF2-40B4-BE49-F238E27FC236}">
                <a16:creationId xmlns:a16="http://schemas.microsoft.com/office/drawing/2014/main" id="{6D0A8542-9214-4B0B-8B23-A13DB656B1CE}"/>
              </a:ext>
            </a:extLst>
          </p:cNvPr>
          <p:cNvSpPr txBox="1"/>
          <p:nvPr/>
        </p:nvSpPr>
        <p:spPr>
          <a:xfrm>
            <a:off x="685801" y="4374231"/>
            <a:ext cx="5159830" cy="1938992"/>
          </a:xfrm>
          <a:prstGeom prst="rect">
            <a:avLst/>
          </a:prstGeom>
          <a:noFill/>
        </p:spPr>
        <p:txBody>
          <a:bodyPr wrap="square" rtlCol="0">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Rest API’s Performed: </a:t>
            </a:r>
            <a:r>
              <a:rPr lang="en-IN" sz="2400" dirty="0">
                <a:latin typeface="Times New Roman" panose="02020603050405020304" pitchFamily="18" charset="0"/>
                <a:cs typeface="Times New Roman" panose="02020603050405020304" pitchFamily="18" charset="0"/>
              </a:rPr>
              <a:t>add</a:t>
            </a:r>
          </a:p>
          <a:p>
            <a:r>
              <a:rPr lang="en-IN" sz="2400" dirty="0">
                <a:latin typeface="Times New Roman" panose="02020603050405020304" pitchFamily="18" charset="0"/>
                <a:cs typeface="Times New Roman" panose="02020603050405020304" pitchFamily="18" charset="0"/>
              </a:rPr>
              <a:t>					          update</a:t>
            </a:r>
          </a:p>
          <a:p>
            <a:r>
              <a:rPr lang="en-IN" sz="2400" dirty="0">
                <a:latin typeface="Times New Roman" panose="02020603050405020304" pitchFamily="18" charset="0"/>
                <a:cs typeface="Times New Roman" panose="02020603050405020304" pitchFamily="18" charset="0"/>
              </a:rPr>
              <a:t>						    view</a:t>
            </a:r>
          </a:p>
          <a:p>
            <a:r>
              <a:rPr lang="en-IN" sz="2400" dirty="0">
                <a:latin typeface="Times New Roman" panose="02020603050405020304" pitchFamily="18" charset="0"/>
                <a:cs typeface="Times New Roman" panose="02020603050405020304" pitchFamily="18" charset="0"/>
              </a:rPr>
              <a:t>						    findall</a:t>
            </a:r>
          </a:p>
          <a:p>
            <a:endParaRPr lang="en-IN" sz="2400" dirty="0"/>
          </a:p>
        </p:txBody>
      </p:sp>
    </p:spTree>
    <p:extLst>
      <p:ext uri="{BB962C8B-B14F-4D97-AF65-F5344CB8AC3E}">
        <p14:creationId xmlns:p14="http://schemas.microsoft.com/office/powerpoint/2010/main" val="27577445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56900-8BD9-4D0A-A8A9-4D15225FACD2}"/>
              </a:ext>
            </a:extLst>
          </p:cNvPr>
          <p:cNvSpPr>
            <a:spLocks noGrp="1"/>
          </p:cNvSpPr>
          <p:nvPr>
            <p:ph type="title"/>
          </p:nvPr>
        </p:nvSpPr>
        <p:spPr>
          <a:xfrm>
            <a:off x="685801" y="609600"/>
            <a:ext cx="10131425" cy="491613"/>
          </a:xfrm>
        </p:spPr>
        <p:txBody>
          <a:bodyPr>
            <a:normAutofit fontScale="90000"/>
          </a:bodyPr>
          <a:lstStyle/>
          <a:p>
            <a:pPr algn="ctr"/>
            <a:r>
              <a:rPr lang="en-IN" sz="3600" b="1" dirty="0">
                <a:solidFill>
                  <a:srgbClr val="0066FF"/>
                </a:solidFill>
                <a:latin typeface="Times New Roman" panose="02020603050405020304" pitchFamily="18" charset="0"/>
                <a:cs typeface="Times New Roman" panose="02020603050405020304" pitchFamily="18" charset="0"/>
              </a:rPr>
              <a:t>8.</a:t>
            </a:r>
            <a:r>
              <a:rPr lang="en-IN" sz="3600" b="1" u="sng" dirty="0">
                <a:solidFill>
                  <a:srgbClr val="0066FF"/>
                </a:solidFill>
                <a:latin typeface="Times New Roman" panose="02020603050405020304" pitchFamily="18" charset="0"/>
                <a:cs typeface="Times New Roman" panose="02020603050405020304" pitchFamily="18" charset="0"/>
              </a:rPr>
              <a:t>SHOW MODULE</a:t>
            </a:r>
            <a:br>
              <a:rPr lang="en-IN" sz="3600" b="1" u="sng" dirty="0">
                <a:solidFill>
                  <a:srgbClr val="0066FF"/>
                </a:solidFill>
              </a:rPr>
            </a:br>
            <a:endParaRPr lang="en-IN" dirty="0"/>
          </a:p>
        </p:txBody>
      </p:sp>
      <p:sp>
        <p:nvSpPr>
          <p:cNvPr id="4" name="Content Placeholder 3">
            <a:extLst>
              <a:ext uri="{FF2B5EF4-FFF2-40B4-BE49-F238E27FC236}">
                <a16:creationId xmlns:a16="http://schemas.microsoft.com/office/drawing/2014/main" id="{846DA53B-7614-44CD-B833-C6A27AF3C849}"/>
              </a:ext>
            </a:extLst>
          </p:cNvPr>
          <p:cNvSpPr>
            <a:spLocks noGrp="1"/>
          </p:cNvSpPr>
          <p:nvPr>
            <p:ph idx="1"/>
          </p:nvPr>
        </p:nvSpPr>
        <p:spPr>
          <a:xfrm>
            <a:off x="1030287" y="1101213"/>
            <a:ext cx="10131425" cy="5206554"/>
          </a:xfrm>
          <a:prstGeom prst="rect">
            <a:avLst/>
          </a:prstGeom>
        </p:spPr>
        <p:txBody>
          <a:bodyPr wrap="square">
            <a:spAutoFit/>
          </a:bodyPr>
          <a:lstStyle/>
          <a:p>
            <a:pPr lvl="2">
              <a:buFont typeface="Arial" panose="020B0604020202020204" pitchFamily="34" charset="0"/>
              <a:buChar char="•"/>
            </a:pPr>
            <a:r>
              <a:rPr lang="en-IN" sz="1600" b="1" dirty="0">
                <a:latin typeface="Times New Roman" panose="02020603050405020304" pitchFamily="18" charset="0"/>
                <a:cs typeface="Times New Roman" panose="02020603050405020304" pitchFamily="18" charset="0"/>
              </a:rPr>
              <a:t>Fields Required: </a:t>
            </a:r>
            <a:r>
              <a:rPr lang="en-IN" sz="1600" dirty="0">
                <a:latin typeface="Times New Roman" panose="02020603050405020304" pitchFamily="18" charset="0"/>
                <a:cs typeface="Times New Roman" panose="02020603050405020304" pitchFamily="18" charset="0"/>
              </a:rPr>
              <a:t>Showid</a:t>
            </a:r>
          </a:p>
          <a:p>
            <a:pPr lvl="7"/>
            <a:r>
              <a:rPr lang="en-IN" sz="1600" dirty="0">
                <a:latin typeface="Times New Roman" panose="02020603050405020304" pitchFamily="18" charset="0"/>
                <a:cs typeface="Times New Roman" panose="02020603050405020304" pitchFamily="18" charset="0"/>
              </a:rPr>
              <a:t> Show start time</a:t>
            </a:r>
          </a:p>
          <a:p>
            <a:pPr lvl="7"/>
            <a:r>
              <a:rPr lang="en-IN" sz="1600" dirty="0">
                <a:latin typeface="Times New Roman" panose="02020603050405020304" pitchFamily="18" charset="0"/>
                <a:cs typeface="Times New Roman" panose="02020603050405020304" pitchFamily="18" charset="0"/>
              </a:rPr>
              <a:t> Show end time</a:t>
            </a:r>
          </a:p>
          <a:p>
            <a:pPr lvl="7"/>
            <a:r>
              <a:rPr lang="en-IN" sz="1600" dirty="0">
                <a:latin typeface="Times New Roman" panose="02020603050405020304" pitchFamily="18" charset="0"/>
                <a:cs typeface="Times New Roman" panose="02020603050405020304" pitchFamily="18" charset="0"/>
              </a:rPr>
              <a:t> Show name</a:t>
            </a:r>
          </a:p>
          <a:p>
            <a:pPr lvl="7"/>
            <a:r>
              <a:rPr lang="en-IN" sz="1600" dirty="0">
                <a:latin typeface="Times New Roman" panose="02020603050405020304" pitchFamily="18" charset="0"/>
                <a:cs typeface="Times New Roman" panose="02020603050405020304" pitchFamily="18" charset="0"/>
              </a:rPr>
              <a:t> Movie.movie_id</a:t>
            </a:r>
          </a:p>
          <a:p>
            <a:pPr lvl="7"/>
            <a:r>
              <a:rPr lang="en-IN" sz="1600" dirty="0">
                <a:latin typeface="Times New Roman" panose="02020603050405020304" pitchFamily="18" charset="0"/>
                <a:cs typeface="Times New Roman" panose="02020603050405020304" pitchFamily="18" charset="0"/>
              </a:rPr>
              <a:t> Screen.screen_id</a:t>
            </a:r>
          </a:p>
          <a:p>
            <a:pPr lvl="7"/>
            <a:r>
              <a:rPr lang="en-IN" sz="1600" dirty="0">
                <a:latin typeface="Times New Roman" panose="02020603050405020304" pitchFamily="18" charset="0"/>
                <a:cs typeface="Times New Roman" panose="02020603050405020304" pitchFamily="18" charset="0"/>
              </a:rPr>
              <a:t> Theatre.theatre_id</a:t>
            </a:r>
          </a:p>
          <a:p>
            <a:pPr lvl="7"/>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Booking.transaction_id</a:t>
            </a:r>
            <a:endParaRPr lang="en-IN"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1600" b="1" dirty="0">
                <a:latin typeface="Times New Roman" panose="02020603050405020304" pitchFamily="18" charset="0"/>
                <a:cs typeface="Times New Roman" panose="02020603050405020304" pitchFamily="18" charset="0"/>
              </a:rPr>
              <a:t>Rest API’s Performed: </a:t>
            </a:r>
            <a:r>
              <a:rPr lang="en-IN" sz="1600" dirty="0">
                <a:latin typeface="Times New Roman" panose="02020603050405020304" pitchFamily="18" charset="0"/>
                <a:cs typeface="Times New Roman" panose="02020603050405020304" pitchFamily="18" charset="0"/>
              </a:rPr>
              <a:t>Add</a:t>
            </a:r>
          </a:p>
          <a:p>
            <a:pPr marL="0" indent="0">
              <a:buNone/>
            </a:pPr>
            <a:r>
              <a:rPr lang="en-IN" sz="1600" dirty="0">
                <a:latin typeface="Times New Roman" panose="02020603050405020304" pitchFamily="18" charset="0"/>
                <a:cs typeface="Times New Roman" panose="02020603050405020304" pitchFamily="18" charset="0"/>
              </a:rPr>
              <a:t>						    Delete by id</a:t>
            </a:r>
          </a:p>
          <a:p>
            <a:pPr marL="0" indent="0">
              <a:buNone/>
            </a:pPr>
            <a:r>
              <a:rPr lang="en-IN" sz="1600" dirty="0">
                <a:latin typeface="Times New Roman" panose="02020603050405020304" pitchFamily="18" charset="0"/>
                <a:cs typeface="Times New Roman" panose="02020603050405020304" pitchFamily="18" charset="0"/>
              </a:rPr>
              <a:t>						    Update by id	</a:t>
            </a:r>
          </a:p>
          <a:p>
            <a:pPr marL="0" indent="0">
              <a:buNone/>
            </a:pPr>
            <a:r>
              <a:rPr lang="en-IN" sz="1600" dirty="0">
                <a:latin typeface="Times New Roman" panose="02020603050405020304" pitchFamily="18" charset="0"/>
                <a:cs typeface="Times New Roman" panose="02020603050405020304" pitchFamily="18" charset="0"/>
              </a:rPr>
              <a:t>						    View by id	</a:t>
            </a:r>
          </a:p>
          <a:p>
            <a:pPr marL="0" indent="0">
              <a:buNone/>
            </a:pPr>
            <a:r>
              <a:rPr lang="en-IN" sz="1600" dirty="0">
                <a:latin typeface="Times New Roman" panose="02020603050405020304" pitchFamily="18" charset="0"/>
                <a:cs typeface="Times New Roman" panose="02020603050405020304" pitchFamily="18" charset="0"/>
              </a:rPr>
              <a:t>						    Find all</a:t>
            </a:r>
          </a:p>
          <a:p>
            <a:pPr marL="0" indent="0">
              <a:buNone/>
            </a:pPr>
            <a:r>
              <a:rPr lang="en-IN" sz="1600" dirty="0">
                <a:latin typeface="Times New Roman" panose="02020603050405020304" pitchFamily="18" charset="0"/>
                <a:cs typeface="Times New Roman" panose="02020603050405020304" pitchFamily="18" charset="0"/>
              </a:rPr>
              <a:t>					              show theatre by theatre id</a:t>
            </a:r>
          </a:p>
        </p:txBody>
      </p:sp>
    </p:spTree>
    <p:extLst>
      <p:ext uri="{BB962C8B-B14F-4D97-AF65-F5344CB8AC3E}">
        <p14:creationId xmlns:p14="http://schemas.microsoft.com/office/powerpoint/2010/main" val="42405699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5DA9C-E972-47B0-8C88-5A37B70019A3}"/>
              </a:ext>
            </a:extLst>
          </p:cNvPr>
          <p:cNvSpPr>
            <a:spLocks noGrp="1"/>
          </p:cNvSpPr>
          <p:nvPr>
            <p:ph type="title"/>
          </p:nvPr>
        </p:nvSpPr>
        <p:spPr/>
        <p:txBody>
          <a:bodyPr/>
          <a:lstStyle/>
          <a:p>
            <a:pPr algn="ctr"/>
            <a:r>
              <a:rPr lang="en-IN" sz="3600" b="1" dirty="0">
                <a:solidFill>
                  <a:srgbClr val="0066FF"/>
                </a:solidFill>
                <a:latin typeface="Times New Roman" panose="02020603050405020304" pitchFamily="18" charset="0"/>
                <a:cs typeface="Times New Roman" panose="02020603050405020304" pitchFamily="18" charset="0"/>
              </a:rPr>
              <a:t>9.</a:t>
            </a:r>
            <a:r>
              <a:rPr lang="en-IN" sz="3600" b="1" u="sng" dirty="0">
                <a:solidFill>
                  <a:srgbClr val="0066FF"/>
                </a:solidFill>
                <a:latin typeface="Times New Roman" panose="02020603050405020304" pitchFamily="18" charset="0"/>
                <a:cs typeface="Times New Roman" panose="02020603050405020304" pitchFamily="18" charset="0"/>
              </a:rPr>
              <a:t>SEATS MODULE</a:t>
            </a:r>
            <a:br>
              <a:rPr lang="en-IN" sz="3600" b="1" u="sng" dirty="0">
                <a:solidFill>
                  <a:srgbClr val="0066FF"/>
                </a:solidFill>
              </a:rPr>
            </a:br>
            <a:endParaRPr lang="en-IN" dirty="0"/>
          </a:p>
        </p:txBody>
      </p:sp>
      <p:sp>
        <p:nvSpPr>
          <p:cNvPr id="4" name="Content Placeholder 3">
            <a:extLst>
              <a:ext uri="{FF2B5EF4-FFF2-40B4-BE49-F238E27FC236}">
                <a16:creationId xmlns:a16="http://schemas.microsoft.com/office/drawing/2014/main" id="{16D40702-0096-4CE5-A330-586A1E709214}"/>
              </a:ext>
            </a:extLst>
          </p:cNvPr>
          <p:cNvSpPr>
            <a:spLocks noGrp="1"/>
          </p:cNvSpPr>
          <p:nvPr>
            <p:ph idx="1"/>
          </p:nvPr>
        </p:nvSpPr>
        <p:spPr>
          <a:xfrm>
            <a:off x="685800" y="1461156"/>
            <a:ext cx="5823155" cy="3447098"/>
          </a:xfrm>
          <a:prstGeom prst="rect">
            <a:avLst/>
          </a:prstGeom>
        </p:spPr>
        <p:txBody>
          <a:bodyPr wrap="square">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Fields Required: </a:t>
            </a:r>
            <a:r>
              <a:rPr lang="en-IN" sz="2400" dirty="0">
                <a:latin typeface="Times New Roman" panose="02020603050405020304" pitchFamily="18" charset="0"/>
                <a:cs typeface="Times New Roman" panose="02020603050405020304" pitchFamily="18" charset="0"/>
              </a:rPr>
              <a:t>Seatid</a:t>
            </a:r>
          </a:p>
          <a:p>
            <a:pPr lvl="4"/>
            <a:r>
              <a:rPr lang="en-IN" sz="2400" dirty="0">
                <a:latin typeface="Times New Roman" panose="02020603050405020304" pitchFamily="18" charset="0"/>
                <a:cs typeface="Times New Roman" panose="02020603050405020304" pitchFamily="18" charset="0"/>
              </a:rPr>
              <a:t>       Seat price</a:t>
            </a:r>
          </a:p>
          <a:p>
            <a:pPr lvl="4"/>
            <a:r>
              <a:rPr lang="en-IN" sz="2400" dirty="0">
                <a:latin typeface="Times New Roman" panose="02020603050405020304" pitchFamily="18" charset="0"/>
                <a:cs typeface="Times New Roman" panose="02020603050405020304" pitchFamily="18" charset="0"/>
              </a:rPr>
              <a:t>       Seat number</a:t>
            </a:r>
          </a:p>
          <a:p>
            <a:pPr lvl="4"/>
            <a:r>
              <a:rPr lang="en-IN" sz="2400" dirty="0">
                <a:latin typeface="Times New Roman" panose="02020603050405020304" pitchFamily="18" charset="0"/>
                <a:cs typeface="Times New Roman" panose="02020603050405020304" pitchFamily="18" charset="0"/>
              </a:rPr>
              <a:t>       Seat status</a:t>
            </a:r>
          </a:p>
          <a:p>
            <a:pPr lvl="4"/>
            <a:r>
              <a:rPr lang="en-IN" sz="2400" dirty="0">
                <a:latin typeface="Times New Roman" panose="02020603050405020304" pitchFamily="18" charset="0"/>
                <a:cs typeface="Times New Roman" panose="02020603050405020304" pitchFamily="18" charset="0"/>
              </a:rPr>
              <a:t>       Seat type </a:t>
            </a:r>
          </a:p>
          <a:p>
            <a:pPr lvl="4"/>
            <a:r>
              <a:rPr lang="en-IN" sz="2400" dirty="0">
                <a:latin typeface="Times New Roman" panose="02020603050405020304" pitchFamily="18" charset="0"/>
                <a:cs typeface="Times New Roman" panose="02020603050405020304" pitchFamily="18" charset="0"/>
              </a:rPr>
              <a:t>       Ticket.ticket_id</a:t>
            </a:r>
          </a:p>
          <a:p>
            <a:pPr lvl="4"/>
            <a:endParaRPr lang="en-IN" sz="2400" dirty="0"/>
          </a:p>
        </p:txBody>
      </p:sp>
      <p:sp>
        <p:nvSpPr>
          <p:cNvPr id="5" name="TextBox 4">
            <a:extLst>
              <a:ext uri="{FF2B5EF4-FFF2-40B4-BE49-F238E27FC236}">
                <a16:creationId xmlns:a16="http://schemas.microsoft.com/office/drawing/2014/main" id="{6BF0034E-DC0F-4748-AC83-05D550E6301E}"/>
              </a:ext>
            </a:extLst>
          </p:cNvPr>
          <p:cNvSpPr txBox="1"/>
          <p:nvPr/>
        </p:nvSpPr>
        <p:spPr>
          <a:xfrm>
            <a:off x="780611" y="4427348"/>
            <a:ext cx="5159830" cy="1938992"/>
          </a:xfrm>
          <a:prstGeom prst="rect">
            <a:avLst/>
          </a:prstGeom>
          <a:noFill/>
        </p:spPr>
        <p:txBody>
          <a:bodyPr wrap="square" rtlCol="0">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Rest API’s Performed: </a:t>
            </a:r>
            <a:r>
              <a:rPr lang="en-IN" sz="2400" dirty="0">
                <a:latin typeface="Times New Roman" panose="02020603050405020304" pitchFamily="18" charset="0"/>
                <a:cs typeface="Times New Roman" panose="02020603050405020304" pitchFamily="18" charset="0"/>
              </a:rPr>
              <a:t>add</a:t>
            </a:r>
          </a:p>
          <a:p>
            <a:r>
              <a:rPr lang="en-IN" sz="2400" dirty="0">
                <a:latin typeface="Times New Roman" panose="02020603050405020304" pitchFamily="18" charset="0"/>
                <a:cs typeface="Times New Roman" panose="02020603050405020304" pitchFamily="18" charset="0"/>
              </a:rPr>
              <a:t>					         findall</a:t>
            </a:r>
          </a:p>
          <a:p>
            <a:r>
              <a:rPr lang="en-IN" sz="2400" dirty="0">
                <a:latin typeface="Times New Roman" panose="02020603050405020304" pitchFamily="18" charset="0"/>
                <a:cs typeface="Times New Roman" panose="02020603050405020304" pitchFamily="18" charset="0"/>
              </a:rPr>
              <a:t> 						    update</a:t>
            </a:r>
          </a:p>
          <a:p>
            <a:r>
              <a:rPr lang="en-IN" sz="2400" dirty="0">
                <a:latin typeface="Times New Roman" panose="02020603050405020304" pitchFamily="18" charset="0"/>
                <a:cs typeface="Times New Roman" panose="02020603050405020304" pitchFamily="18" charset="0"/>
              </a:rPr>
              <a:t>						    book</a:t>
            </a:r>
          </a:p>
          <a:p>
            <a:r>
              <a:rPr lang="en-IN" sz="2400" dirty="0">
                <a:latin typeface="Times New Roman" panose="02020603050405020304" pitchFamily="18" charset="0"/>
                <a:cs typeface="Times New Roman" panose="02020603050405020304" pitchFamily="18" charset="0"/>
              </a:rPr>
              <a:t>						    cancel</a:t>
            </a:r>
          </a:p>
        </p:txBody>
      </p:sp>
    </p:spTree>
    <p:extLst>
      <p:ext uri="{BB962C8B-B14F-4D97-AF65-F5344CB8AC3E}">
        <p14:creationId xmlns:p14="http://schemas.microsoft.com/office/powerpoint/2010/main" val="16698245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11DF5-90D6-4E99-9960-825AAA4B6663}"/>
              </a:ext>
            </a:extLst>
          </p:cNvPr>
          <p:cNvSpPr>
            <a:spLocks noGrp="1"/>
          </p:cNvSpPr>
          <p:nvPr>
            <p:ph type="title"/>
          </p:nvPr>
        </p:nvSpPr>
        <p:spPr/>
        <p:txBody>
          <a:bodyPr/>
          <a:lstStyle/>
          <a:p>
            <a:pPr algn="ctr"/>
            <a:r>
              <a:rPr lang="en-IN" sz="3600" b="1" dirty="0">
                <a:solidFill>
                  <a:srgbClr val="0066FF"/>
                </a:solidFill>
                <a:latin typeface="Times New Roman" panose="02020603050405020304" pitchFamily="18" charset="0"/>
                <a:cs typeface="Times New Roman" panose="02020603050405020304" pitchFamily="18" charset="0"/>
              </a:rPr>
              <a:t>10.</a:t>
            </a:r>
            <a:r>
              <a:rPr lang="en-IN" sz="3600" b="1" u="sng" dirty="0">
                <a:solidFill>
                  <a:srgbClr val="0066FF"/>
                </a:solidFill>
                <a:latin typeface="Times New Roman" panose="02020603050405020304" pitchFamily="18" charset="0"/>
                <a:cs typeface="Times New Roman" panose="02020603050405020304" pitchFamily="18" charset="0"/>
              </a:rPr>
              <a:t>TICKETS MODULE</a:t>
            </a:r>
            <a:br>
              <a:rPr lang="en-IN" sz="3600" b="1" u="sng" dirty="0">
                <a:solidFill>
                  <a:srgbClr val="0066FF"/>
                </a:solidFill>
              </a:rPr>
            </a:br>
            <a:endParaRPr lang="en-IN" dirty="0"/>
          </a:p>
        </p:txBody>
      </p:sp>
      <p:sp>
        <p:nvSpPr>
          <p:cNvPr id="4" name="Content Placeholder 3">
            <a:extLst>
              <a:ext uri="{FF2B5EF4-FFF2-40B4-BE49-F238E27FC236}">
                <a16:creationId xmlns:a16="http://schemas.microsoft.com/office/drawing/2014/main" id="{2A9CBA4B-8AE1-4A91-B74B-202602532FF0}"/>
              </a:ext>
            </a:extLst>
          </p:cNvPr>
          <p:cNvSpPr>
            <a:spLocks noGrp="1"/>
          </p:cNvSpPr>
          <p:nvPr>
            <p:ph idx="1"/>
          </p:nvPr>
        </p:nvSpPr>
        <p:spPr>
          <a:xfrm>
            <a:off x="685801" y="2256675"/>
            <a:ext cx="5993674" cy="1954381"/>
          </a:xfrm>
          <a:prstGeom prst="rect">
            <a:avLst/>
          </a:prstGeom>
        </p:spPr>
        <p:txBody>
          <a:bodyPr wrap="square">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Fields Required: </a:t>
            </a:r>
            <a:r>
              <a:rPr lang="en-IN" sz="2400" dirty="0">
                <a:latin typeface="Times New Roman" panose="02020603050405020304" pitchFamily="18" charset="0"/>
                <a:cs typeface="Times New Roman" panose="02020603050405020304" pitchFamily="18" charset="0"/>
              </a:rPr>
              <a:t>Ticketid</a:t>
            </a:r>
          </a:p>
          <a:p>
            <a:pPr lvl="4"/>
            <a:r>
              <a:rPr lang="en-IN" sz="2400" dirty="0">
                <a:latin typeface="Times New Roman" panose="02020603050405020304" pitchFamily="18" charset="0"/>
                <a:cs typeface="Times New Roman" panose="02020603050405020304" pitchFamily="18" charset="0"/>
              </a:rPr>
              <a:t>       No.of seats</a:t>
            </a:r>
          </a:p>
          <a:p>
            <a:pPr lvl="4"/>
            <a:r>
              <a:rPr lang="en-IN" sz="2400" dirty="0">
                <a:latin typeface="Times New Roman" panose="02020603050405020304" pitchFamily="18" charset="0"/>
                <a:cs typeface="Times New Roman" panose="02020603050405020304" pitchFamily="18" charset="0"/>
              </a:rPr>
              <a:t>       Ticket status</a:t>
            </a:r>
          </a:p>
          <a:p>
            <a:pPr lvl="4"/>
            <a:r>
              <a:rPr lang="en-IN" sz="2400" dirty="0">
                <a:latin typeface="Times New Roman" panose="02020603050405020304" pitchFamily="18" charset="0"/>
                <a:cs typeface="Times New Roman" panose="02020603050405020304" pitchFamily="18" charset="0"/>
              </a:rPr>
              <a:t>       booking_transaction_id</a:t>
            </a:r>
          </a:p>
        </p:txBody>
      </p:sp>
      <p:sp>
        <p:nvSpPr>
          <p:cNvPr id="5" name="TextBox 4">
            <a:extLst>
              <a:ext uri="{FF2B5EF4-FFF2-40B4-BE49-F238E27FC236}">
                <a16:creationId xmlns:a16="http://schemas.microsoft.com/office/drawing/2014/main" id="{7A720B97-EE1B-4732-8E3D-15A217A1F276}"/>
              </a:ext>
            </a:extLst>
          </p:cNvPr>
          <p:cNvSpPr txBox="1"/>
          <p:nvPr/>
        </p:nvSpPr>
        <p:spPr>
          <a:xfrm>
            <a:off x="685801" y="4596943"/>
            <a:ext cx="5993674" cy="1200329"/>
          </a:xfrm>
          <a:prstGeom prst="rect">
            <a:avLst/>
          </a:prstGeom>
          <a:noFill/>
        </p:spPr>
        <p:txBody>
          <a:bodyPr wrap="square" rtlCol="0">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Rest API’s Performed: </a:t>
            </a:r>
            <a:r>
              <a:rPr lang="en-IN" sz="2400" dirty="0">
                <a:latin typeface="Times New Roman" panose="02020603050405020304" pitchFamily="18" charset="0"/>
                <a:cs typeface="Times New Roman" panose="02020603050405020304" pitchFamily="18" charset="0"/>
              </a:rPr>
              <a:t>add</a:t>
            </a:r>
          </a:p>
          <a:p>
            <a:r>
              <a:rPr lang="en-IN" sz="2400" dirty="0">
                <a:latin typeface="Times New Roman" panose="02020603050405020304" pitchFamily="18" charset="0"/>
                <a:cs typeface="Times New Roman" panose="02020603050405020304" pitchFamily="18" charset="0"/>
              </a:rPr>
              <a:t>					         findall/view</a:t>
            </a:r>
          </a:p>
          <a:p>
            <a:r>
              <a:rPr lang="en-IN" sz="2400" dirty="0">
                <a:latin typeface="Times New Roman" panose="02020603050405020304" pitchFamily="18" charset="0"/>
                <a:cs typeface="Times New Roman" panose="02020603050405020304" pitchFamily="18" charset="0"/>
              </a:rPr>
              <a:t>						    view by ticket id</a:t>
            </a:r>
          </a:p>
        </p:txBody>
      </p:sp>
    </p:spTree>
    <p:extLst>
      <p:ext uri="{BB962C8B-B14F-4D97-AF65-F5344CB8AC3E}">
        <p14:creationId xmlns:p14="http://schemas.microsoft.com/office/powerpoint/2010/main" val="32351902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B6937-313B-4EC7-93BF-2D78C01CBF8E}"/>
              </a:ext>
            </a:extLst>
          </p:cNvPr>
          <p:cNvSpPr>
            <a:spLocks noGrp="1"/>
          </p:cNvSpPr>
          <p:nvPr>
            <p:ph type="title"/>
          </p:nvPr>
        </p:nvSpPr>
        <p:spPr>
          <a:xfrm>
            <a:off x="685800" y="535807"/>
            <a:ext cx="10131425" cy="1456267"/>
          </a:xfrm>
        </p:spPr>
        <p:txBody>
          <a:bodyPr/>
          <a:lstStyle/>
          <a:p>
            <a:pPr algn="ctr"/>
            <a:r>
              <a:rPr lang="en-IN" sz="3600" b="1" dirty="0">
                <a:solidFill>
                  <a:srgbClr val="0066FF"/>
                </a:solidFill>
                <a:latin typeface="Times New Roman" panose="02020603050405020304" pitchFamily="18" charset="0"/>
                <a:cs typeface="Times New Roman" panose="02020603050405020304" pitchFamily="18" charset="0"/>
              </a:rPr>
              <a:t>11.</a:t>
            </a:r>
            <a:r>
              <a:rPr lang="en-IN" sz="3600" b="1" u="sng" dirty="0">
                <a:solidFill>
                  <a:srgbClr val="0066FF"/>
                </a:solidFill>
                <a:latin typeface="Times New Roman" panose="02020603050405020304" pitchFamily="18" charset="0"/>
                <a:cs typeface="Times New Roman" panose="02020603050405020304" pitchFamily="18" charset="0"/>
              </a:rPr>
              <a:t>BOOKING MODULE</a:t>
            </a:r>
            <a:br>
              <a:rPr lang="en-IN" sz="3600" b="1" u="sng" dirty="0">
                <a:solidFill>
                  <a:srgbClr val="0066FF"/>
                </a:solidFill>
              </a:rPr>
            </a:br>
            <a:endParaRPr lang="en-IN" dirty="0"/>
          </a:p>
        </p:txBody>
      </p:sp>
      <p:sp>
        <p:nvSpPr>
          <p:cNvPr id="4" name="Content Placeholder 3">
            <a:extLst>
              <a:ext uri="{FF2B5EF4-FFF2-40B4-BE49-F238E27FC236}">
                <a16:creationId xmlns:a16="http://schemas.microsoft.com/office/drawing/2014/main" id="{E167E83E-D30F-4EC3-8C0D-3228F667DCFC}"/>
              </a:ext>
            </a:extLst>
          </p:cNvPr>
          <p:cNvSpPr>
            <a:spLocks noGrp="1"/>
          </p:cNvSpPr>
          <p:nvPr>
            <p:ph idx="1"/>
          </p:nvPr>
        </p:nvSpPr>
        <p:spPr>
          <a:xfrm>
            <a:off x="685800" y="1992074"/>
            <a:ext cx="5891981" cy="2949525"/>
          </a:xfrm>
          <a:prstGeom prst="rect">
            <a:avLst/>
          </a:prstGeom>
        </p:spPr>
        <p:txBody>
          <a:bodyPr wrap="square">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Fields Required: </a:t>
            </a:r>
            <a:r>
              <a:rPr lang="en-IN" sz="2400" dirty="0">
                <a:latin typeface="Times New Roman" panose="02020603050405020304" pitchFamily="18" charset="0"/>
                <a:cs typeface="Times New Roman" panose="02020603050405020304" pitchFamily="18" charset="0"/>
              </a:rPr>
              <a:t>Transactionid</a:t>
            </a:r>
          </a:p>
          <a:p>
            <a:pPr lvl="4"/>
            <a:r>
              <a:rPr lang="en-IN" sz="2400" dirty="0">
                <a:latin typeface="Times New Roman" panose="02020603050405020304" pitchFamily="18" charset="0"/>
                <a:cs typeface="Times New Roman" panose="02020603050405020304" pitchFamily="18" charset="0"/>
              </a:rPr>
              <a:t>       Booking date</a:t>
            </a:r>
          </a:p>
          <a:p>
            <a:pPr lvl="4"/>
            <a:r>
              <a:rPr lang="en-IN" sz="2400" dirty="0">
                <a:latin typeface="Times New Roman" panose="02020603050405020304" pitchFamily="18" charset="0"/>
                <a:cs typeface="Times New Roman" panose="02020603050405020304" pitchFamily="18" charset="0"/>
              </a:rPr>
              <a:t>       Total cost</a:t>
            </a:r>
          </a:p>
          <a:p>
            <a:pPr lvl="4"/>
            <a:r>
              <a:rPr lang="en-IN" sz="2400" dirty="0">
                <a:latin typeface="Times New Roman" panose="02020603050405020304" pitchFamily="18" charset="0"/>
                <a:cs typeface="Times New Roman" panose="02020603050405020304" pitchFamily="18" charset="0"/>
              </a:rPr>
              <a:t>       Transaction mode</a:t>
            </a:r>
          </a:p>
          <a:p>
            <a:pPr lvl="4"/>
            <a:r>
              <a:rPr lang="en-IN" sz="2400" dirty="0">
                <a:latin typeface="Times New Roman" panose="02020603050405020304" pitchFamily="18" charset="0"/>
                <a:cs typeface="Times New Roman" panose="02020603050405020304" pitchFamily="18" charset="0"/>
              </a:rPr>
              <a:t>       Transaction status</a:t>
            </a:r>
          </a:p>
          <a:p>
            <a:pPr lvl="4"/>
            <a:r>
              <a:rPr lang="en-IN" sz="2400" dirty="0">
                <a:latin typeface="Times New Roman" panose="02020603050405020304" pitchFamily="18" charset="0"/>
                <a:cs typeface="Times New Roman" panose="02020603050405020304" pitchFamily="18" charset="0"/>
              </a:rPr>
              <a:t>       customer.customer_id</a:t>
            </a:r>
          </a:p>
        </p:txBody>
      </p:sp>
      <p:sp>
        <p:nvSpPr>
          <p:cNvPr id="5" name="TextBox 4">
            <a:extLst>
              <a:ext uri="{FF2B5EF4-FFF2-40B4-BE49-F238E27FC236}">
                <a16:creationId xmlns:a16="http://schemas.microsoft.com/office/drawing/2014/main" id="{CCB4BDCC-8CD2-402E-9262-2A737E1A4192}"/>
              </a:ext>
            </a:extLst>
          </p:cNvPr>
          <p:cNvSpPr txBox="1"/>
          <p:nvPr/>
        </p:nvSpPr>
        <p:spPr>
          <a:xfrm>
            <a:off x="634953" y="5108726"/>
            <a:ext cx="5993674" cy="1569660"/>
          </a:xfrm>
          <a:prstGeom prst="rect">
            <a:avLst/>
          </a:prstGeom>
          <a:noFill/>
        </p:spPr>
        <p:txBody>
          <a:bodyPr wrap="square" rtlCol="0">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Rest API’s Performed: </a:t>
            </a:r>
            <a:r>
              <a:rPr lang="en-IN" sz="2400" dirty="0">
                <a:latin typeface="Times New Roman" panose="02020603050405020304" pitchFamily="18" charset="0"/>
                <a:cs typeface="Times New Roman" panose="02020603050405020304" pitchFamily="18" charset="0"/>
              </a:rPr>
              <a:t>add</a:t>
            </a:r>
          </a:p>
          <a:p>
            <a:pPr lvl="6"/>
            <a:r>
              <a:rPr lang="en-IN" sz="2400" dirty="0">
                <a:latin typeface="Times New Roman" panose="02020603050405020304" pitchFamily="18" charset="0"/>
                <a:cs typeface="Times New Roman" panose="02020603050405020304" pitchFamily="18" charset="0"/>
              </a:rPr>
              <a:t>    delete</a:t>
            </a:r>
          </a:p>
          <a:p>
            <a:pPr lvl="6"/>
            <a:r>
              <a:rPr lang="en-IN" sz="2400" dirty="0">
                <a:latin typeface="Times New Roman" panose="02020603050405020304" pitchFamily="18" charset="0"/>
                <a:cs typeface="Times New Roman" panose="02020603050405020304" pitchFamily="18" charset="0"/>
              </a:rPr>
              <a:t>     view</a:t>
            </a:r>
          </a:p>
          <a:p>
            <a:r>
              <a:rPr lang="en-IN" sz="2400" dirty="0"/>
              <a:t>					</a:t>
            </a:r>
          </a:p>
        </p:txBody>
      </p:sp>
    </p:spTree>
    <p:extLst>
      <p:ext uri="{BB962C8B-B14F-4D97-AF65-F5344CB8AC3E}">
        <p14:creationId xmlns:p14="http://schemas.microsoft.com/office/powerpoint/2010/main" val="16517956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6F8EC-A1A0-4D79-B12C-624B2C1B4EAD}"/>
              </a:ext>
            </a:extLst>
          </p:cNvPr>
          <p:cNvSpPr>
            <a:spLocks noGrp="1"/>
          </p:cNvSpPr>
          <p:nvPr>
            <p:ph type="title"/>
          </p:nvPr>
        </p:nvSpPr>
        <p:spPr/>
        <p:txBody>
          <a:bodyPr/>
          <a:lstStyle/>
          <a:p>
            <a:endParaRPr lang="en-IN"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9B47515F-BAC4-4F64-8083-C451330AD61F}"/>
              </a:ext>
            </a:extLst>
          </p:cNvPr>
          <p:cNvPicPr>
            <a:picLocks noGrp="1" noChangeAspect="1"/>
          </p:cNvPicPr>
          <p:nvPr>
            <p:ph idx="1"/>
          </p:nvPr>
        </p:nvPicPr>
        <p:blipFill>
          <a:blip r:embed="rId2"/>
          <a:stretch>
            <a:fillRect/>
          </a:stretch>
        </p:blipFill>
        <p:spPr>
          <a:xfrm>
            <a:off x="0" y="0"/>
            <a:ext cx="12260826" cy="6858000"/>
          </a:xfrm>
          <a:prstGeom prst="rect">
            <a:avLst/>
          </a:prstGeom>
        </p:spPr>
      </p:pic>
    </p:spTree>
    <p:extLst>
      <p:ext uri="{BB962C8B-B14F-4D97-AF65-F5344CB8AC3E}">
        <p14:creationId xmlns:p14="http://schemas.microsoft.com/office/powerpoint/2010/main" val="28293368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1723EB3-84FE-426D-8CE3-6967FABF621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791171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8E12489-97FE-413D-9E16-8D6EF7FBF01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6873236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222E3-84FF-484E-9F16-6F5F888DF1C8}"/>
              </a:ext>
            </a:extLst>
          </p:cNvPr>
          <p:cNvSpPr>
            <a:spLocks noGrp="1"/>
          </p:cNvSpPr>
          <p:nvPr>
            <p:ph type="title"/>
          </p:nvPr>
        </p:nvSpPr>
        <p:spPr>
          <a:xfrm>
            <a:off x="1613647" y="717176"/>
            <a:ext cx="9890965" cy="681318"/>
          </a:xfrm>
        </p:spPr>
        <p:txBody>
          <a:bodyPr>
            <a:noAutofit/>
          </a:bodyPr>
          <a:lstStyle/>
          <a:p>
            <a:pPr algn="ctr"/>
            <a:r>
              <a:rPr lang="en-US" sz="5400" b="1" dirty="0">
                <a:latin typeface="Times New Roman" panose="02020603050405020304" pitchFamily="18" charset="0"/>
                <a:cs typeface="Times New Roman" panose="02020603050405020304" pitchFamily="18" charset="0"/>
              </a:rPr>
              <a:t>INDEX</a:t>
            </a:r>
            <a:endParaRPr lang="en-IN" sz="5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5CD1EB7-C013-4F61-8019-AD948984095D}"/>
              </a:ext>
            </a:extLst>
          </p:cNvPr>
          <p:cNvSpPr>
            <a:spLocks noGrp="1"/>
          </p:cNvSpPr>
          <p:nvPr>
            <p:ph idx="1"/>
          </p:nvPr>
        </p:nvSpPr>
        <p:spPr>
          <a:xfrm>
            <a:off x="1112202" y="1732790"/>
            <a:ext cx="10500565" cy="5271247"/>
          </a:xfrm>
        </p:spPr>
        <p:txBody>
          <a:bodyPr>
            <a:normAutofit/>
          </a:bodyPr>
          <a:lstStyle/>
          <a:p>
            <a:pPr marL="0" indent="0">
              <a:buNone/>
            </a:pPr>
            <a:endParaRPr lang="en-US"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Introduction</a:t>
            </a:r>
          </a:p>
          <a:p>
            <a:pP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Project Scope</a:t>
            </a:r>
          </a:p>
          <a:p>
            <a:pP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Tools &amp; Technologies</a:t>
            </a:r>
          </a:p>
          <a:p>
            <a:pPr>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ER Diagram</a:t>
            </a:r>
          </a:p>
          <a:p>
            <a:pPr>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Admin Module</a:t>
            </a:r>
          </a:p>
          <a:p>
            <a:pPr>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User Module</a:t>
            </a:r>
          </a:p>
          <a:p>
            <a:pPr>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Output</a:t>
            </a:r>
          </a:p>
          <a:p>
            <a:pPr>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Conclusion</a:t>
            </a:r>
          </a:p>
          <a:p>
            <a:pPr marL="0" indent="0">
              <a:buNone/>
            </a:pPr>
            <a:endParaRPr lang="en-IN"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59344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3E76B948-B69D-45D2-9370-955DF070306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3" name="Picture 2">
            <a:extLst>
              <a:ext uri="{FF2B5EF4-FFF2-40B4-BE49-F238E27FC236}">
                <a16:creationId xmlns:a16="http://schemas.microsoft.com/office/drawing/2014/main" id="{D8E51B27-4C4A-44AD-B7D6-374DF1B9AB2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2770066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44F4900-9D3A-4D20-A3F9-7A0115267DC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4705684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05F3B3E-B9EE-45E3-85FF-7DE8BE449D0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6277898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82FD133-7B69-47CF-84C6-43290B07EE3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570921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A5A8499-3E47-4D9D-8CEA-A0C56279310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278562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28.png">
            <a:extLst>
              <a:ext uri="{FF2B5EF4-FFF2-40B4-BE49-F238E27FC236}">
                <a16:creationId xmlns:a16="http://schemas.microsoft.com/office/drawing/2014/main" id="{66C3575B-B342-41D1-ABB4-3C6389BCD7EB}"/>
              </a:ext>
            </a:extLst>
          </p:cNvPr>
          <p:cNvPicPr>
            <a:picLocks noChangeAspect="1"/>
          </p:cNvPicPr>
          <p:nvPr/>
        </p:nvPicPr>
        <p:blipFill>
          <a:blip r:embed="rId2" cstate="print"/>
          <a:stretch>
            <a:fillRect/>
          </a:stretch>
        </p:blipFill>
        <p:spPr>
          <a:xfrm>
            <a:off x="685039" y="828511"/>
            <a:ext cx="10821922" cy="5200977"/>
          </a:xfrm>
          <a:prstGeom prst="rect">
            <a:avLst/>
          </a:prstGeom>
        </p:spPr>
      </p:pic>
    </p:spTree>
    <p:extLst>
      <p:ext uri="{BB962C8B-B14F-4D97-AF65-F5344CB8AC3E}">
        <p14:creationId xmlns:p14="http://schemas.microsoft.com/office/powerpoint/2010/main" val="13004765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34.png">
            <a:extLst>
              <a:ext uri="{FF2B5EF4-FFF2-40B4-BE49-F238E27FC236}">
                <a16:creationId xmlns:a16="http://schemas.microsoft.com/office/drawing/2014/main" id="{DB4C474A-4A46-4094-93E5-45BF623BBBD7}"/>
              </a:ext>
            </a:extLst>
          </p:cNvPr>
          <p:cNvPicPr>
            <a:picLocks noChangeAspect="1"/>
          </p:cNvPicPr>
          <p:nvPr/>
        </p:nvPicPr>
        <p:blipFill>
          <a:blip r:embed="rId2" cstate="print"/>
          <a:stretch>
            <a:fillRect/>
          </a:stretch>
        </p:blipFill>
        <p:spPr>
          <a:xfrm>
            <a:off x="1113534" y="807720"/>
            <a:ext cx="9964931" cy="5471159"/>
          </a:xfrm>
          <a:prstGeom prst="rect">
            <a:avLst/>
          </a:prstGeom>
        </p:spPr>
      </p:pic>
    </p:spTree>
    <p:extLst>
      <p:ext uri="{BB962C8B-B14F-4D97-AF65-F5344CB8AC3E}">
        <p14:creationId xmlns:p14="http://schemas.microsoft.com/office/powerpoint/2010/main" val="8266912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3029A-4269-4A1A-8E9B-1082BA026C80}"/>
              </a:ext>
            </a:extLst>
          </p:cNvPr>
          <p:cNvSpPr>
            <a:spLocks noGrp="1"/>
          </p:cNvSpPr>
          <p:nvPr>
            <p:ph type="title"/>
          </p:nvPr>
        </p:nvSpPr>
        <p:spPr>
          <a:xfrm>
            <a:off x="685801" y="609600"/>
            <a:ext cx="10131425" cy="2300748"/>
          </a:xfrm>
        </p:spPr>
        <p:txBody>
          <a:bodyPr>
            <a:normAutofit/>
          </a:bodyPr>
          <a:lstStyle/>
          <a:p>
            <a:pPr marL="742950" lvl="1" indent="-285750" algn="ctr">
              <a:tabLst>
                <a:tab pos="407670" algn="l"/>
              </a:tabLst>
            </a:pPr>
            <a:r>
              <a:rPr lang="en-US" sz="4400" b="1" dirty="0">
                <a:solidFill>
                  <a:schemeClr val="tx1"/>
                </a:solidFill>
                <a:effectLst/>
                <a:latin typeface="Times New Roman" panose="02020603050405020304" pitchFamily="18" charset="0"/>
                <a:ea typeface="Times New Roman" panose="02020603050405020304" pitchFamily="18" charset="0"/>
              </a:rPr>
              <a:t>Benefits</a:t>
            </a:r>
            <a:br>
              <a:rPr lang="en-IN" sz="4400" b="1" dirty="0">
                <a:solidFill>
                  <a:schemeClr val="tx1"/>
                </a:solidFill>
                <a:effectLst/>
                <a:latin typeface="Times New Roman" panose="02020603050405020304" pitchFamily="18" charset="0"/>
                <a:ea typeface="Times New Roman" panose="02020603050405020304" pitchFamily="18" charset="0"/>
              </a:rPr>
            </a:br>
            <a:endParaRPr lang="en-IN" sz="4400" b="1" dirty="0">
              <a:solidFill>
                <a:schemeClr val="tx1"/>
              </a:solidFill>
            </a:endParaRPr>
          </a:p>
        </p:txBody>
      </p:sp>
      <p:sp>
        <p:nvSpPr>
          <p:cNvPr id="3" name="Content Placeholder 2">
            <a:extLst>
              <a:ext uri="{FF2B5EF4-FFF2-40B4-BE49-F238E27FC236}">
                <a16:creationId xmlns:a16="http://schemas.microsoft.com/office/drawing/2014/main" id="{54CB0F47-9021-43FE-99C1-331045EBB84B}"/>
              </a:ext>
            </a:extLst>
          </p:cNvPr>
          <p:cNvSpPr>
            <a:spLocks noGrp="1"/>
          </p:cNvSpPr>
          <p:nvPr>
            <p:ph idx="1"/>
          </p:nvPr>
        </p:nvSpPr>
        <p:spPr/>
        <p:txBody>
          <a:bodyPr/>
          <a:lstStyle/>
          <a:p>
            <a:pPr marL="1143000" lvl="2" indent="-228600">
              <a:spcBef>
                <a:spcPts val="450"/>
              </a:spcBef>
              <a:buClr>
                <a:srgbClr val="1F2123"/>
              </a:buClr>
              <a:buSzPts val="1200"/>
              <a:buFont typeface="Symbol" panose="05050102010706020507" pitchFamily="18" charset="2"/>
              <a:buChar char=""/>
              <a:tabLst>
                <a:tab pos="596265" algn="l"/>
                <a:tab pos="596900" algn="l"/>
              </a:tabLst>
            </a:pPr>
            <a:r>
              <a:rPr lang="en-US" sz="2400" dirty="0">
                <a:effectLst/>
                <a:latin typeface="Times New Roman" panose="02020603050405020304" pitchFamily="18" charset="0"/>
                <a:ea typeface="Symbol" panose="05050102010706020507" pitchFamily="18" charset="2"/>
                <a:cs typeface="Symbol" panose="05050102010706020507" pitchFamily="18" charset="2"/>
              </a:rPr>
              <a:t>To save your time</a:t>
            </a:r>
            <a:r>
              <a:rPr lang="en-US" sz="2400" spc="10" dirty="0">
                <a:effectLst/>
                <a:latin typeface="Times New Roman" panose="02020603050405020304" pitchFamily="18" charset="0"/>
                <a:ea typeface="Symbol" panose="05050102010706020507" pitchFamily="18" charset="2"/>
                <a:cs typeface="Symbol" panose="05050102010706020507" pitchFamily="18" charset="2"/>
              </a:rPr>
              <a:t> </a:t>
            </a:r>
            <a:r>
              <a:rPr lang="en-US" sz="2400" dirty="0">
                <a:effectLst/>
                <a:latin typeface="Times New Roman" panose="02020603050405020304" pitchFamily="18" charset="0"/>
                <a:ea typeface="Symbol" panose="05050102010706020507" pitchFamily="18" charset="2"/>
                <a:cs typeface="Symbol" panose="05050102010706020507" pitchFamily="18" charset="2"/>
              </a:rPr>
              <a:t>efficiency.</a:t>
            </a:r>
            <a:endParaRPr lang="en-IN" sz="2400" dirty="0">
              <a:effectLst/>
              <a:latin typeface="Times New Roman" panose="02020603050405020304" pitchFamily="18" charset="0"/>
              <a:ea typeface="Symbol" panose="05050102010706020507" pitchFamily="18" charset="2"/>
              <a:cs typeface="Symbol" panose="05050102010706020507" pitchFamily="18" charset="2"/>
            </a:endParaRPr>
          </a:p>
          <a:p>
            <a:pPr marL="1143000" lvl="2" indent="-228600">
              <a:spcBef>
                <a:spcPts val="690"/>
              </a:spcBef>
              <a:buClr>
                <a:srgbClr val="1F2123"/>
              </a:buClr>
              <a:buSzPts val="1200"/>
              <a:buFont typeface="Symbol" panose="05050102010706020507" pitchFamily="18" charset="2"/>
              <a:buChar char=""/>
              <a:tabLst>
                <a:tab pos="596265" algn="l"/>
                <a:tab pos="596900" algn="l"/>
              </a:tabLst>
            </a:pPr>
            <a:r>
              <a:rPr lang="en-US" sz="2400" dirty="0">
                <a:effectLst/>
                <a:latin typeface="Times New Roman" panose="02020603050405020304" pitchFamily="18" charset="0"/>
                <a:ea typeface="Symbol" panose="05050102010706020507" pitchFamily="18" charset="2"/>
                <a:cs typeface="Symbol" panose="05050102010706020507" pitchFamily="18" charset="2"/>
              </a:rPr>
              <a:t>Easy to gather information about movies and</a:t>
            </a:r>
            <a:r>
              <a:rPr lang="en-US" sz="2400" spc="-20" dirty="0">
                <a:effectLst/>
                <a:latin typeface="Times New Roman" panose="02020603050405020304" pitchFamily="18" charset="0"/>
                <a:ea typeface="Symbol" panose="05050102010706020507" pitchFamily="18" charset="2"/>
                <a:cs typeface="Symbol" panose="05050102010706020507" pitchFamily="18" charset="2"/>
              </a:rPr>
              <a:t> </a:t>
            </a:r>
            <a:r>
              <a:rPr lang="en-US" sz="2400" dirty="0">
                <a:effectLst/>
                <a:latin typeface="Times New Roman" panose="02020603050405020304" pitchFamily="18" charset="0"/>
                <a:ea typeface="Symbol" panose="05050102010706020507" pitchFamily="18" charset="2"/>
                <a:cs typeface="Symbol" panose="05050102010706020507" pitchFamily="18" charset="2"/>
              </a:rPr>
              <a:t>theatres.</a:t>
            </a:r>
            <a:endParaRPr lang="en-IN" sz="2400" dirty="0">
              <a:effectLst/>
              <a:latin typeface="Times New Roman" panose="02020603050405020304" pitchFamily="18" charset="0"/>
              <a:ea typeface="Symbol" panose="05050102010706020507" pitchFamily="18" charset="2"/>
              <a:cs typeface="Symbol" panose="05050102010706020507" pitchFamily="18" charset="2"/>
            </a:endParaRPr>
          </a:p>
          <a:p>
            <a:pPr marL="1143000" lvl="2" indent="-228600">
              <a:spcBef>
                <a:spcPts val="680"/>
              </a:spcBef>
              <a:buClr>
                <a:srgbClr val="1F2123"/>
              </a:buClr>
              <a:buSzPts val="1200"/>
              <a:buFont typeface="Symbol" panose="05050102010706020507" pitchFamily="18" charset="2"/>
              <a:buChar char=""/>
              <a:tabLst>
                <a:tab pos="596265" algn="l"/>
                <a:tab pos="596900" algn="l"/>
              </a:tabLst>
            </a:pPr>
            <a:r>
              <a:rPr lang="en-US" sz="2400" dirty="0">
                <a:effectLst/>
                <a:latin typeface="Times New Roman" panose="02020603050405020304" pitchFamily="18" charset="0"/>
                <a:ea typeface="Symbol" panose="05050102010706020507" pitchFamily="18" charset="2"/>
                <a:cs typeface="Symbol" panose="05050102010706020507" pitchFamily="18" charset="2"/>
              </a:rPr>
              <a:t>To provide easy and faster access booking</a:t>
            </a:r>
            <a:r>
              <a:rPr lang="en-US" sz="2400" spc="-65" dirty="0">
                <a:effectLst/>
                <a:latin typeface="Times New Roman" panose="02020603050405020304" pitchFamily="18" charset="0"/>
                <a:ea typeface="Symbol" panose="05050102010706020507" pitchFamily="18" charset="2"/>
                <a:cs typeface="Symbol" panose="05050102010706020507" pitchFamily="18" charset="2"/>
              </a:rPr>
              <a:t> </a:t>
            </a:r>
            <a:r>
              <a:rPr lang="en-US" sz="2400" dirty="0">
                <a:effectLst/>
                <a:latin typeface="Times New Roman" panose="02020603050405020304" pitchFamily="18" charset="0"/>
                <a:ea typeface="Symbol" panose="05050102010706020507" pitchFamily="18" charset="2"/>
                <a:cs typeface="Symbol" panose="05050102010706020507" pitchFamily="18" charset="2"/>
              </a:rPr>
              <a:t>information.</a:t>
            </a:r>
            <a:endParaRPr lang="en-IN" sz="2400" dirty="0">
              <a:effectLst/>
              <a:latin typeface="Times New Roman" panose="02020603050405020304" pitchFamily="18" charset="0"/>
              <a:ea typeface="Symbol" panose="05050102010706020507" pitchFamily="18" charset="2"/>
              <a:cs typeface="Symbol" panose="05050102010706020507" pitchFamily="18" charset="2"/>
            </a:endParaRPr>
          </a:p>
          <a:p>
            <a:pPr marL="1143000" lvl="2" indent="-228600">
              <a:spcBef>
                <a:spcPts val="690"/>
              </a:spcBef>
              <a:buClr>
                <a:srgbClr val="1F2123"/>
              </a:buClr>
              <a:buSzPts val="1200"/>
              <a:buFont typeface="Symbol" panose="05050102010706020507" pitchFamily="18" charset="2"/>
              <a:buChar char=""/>
              <a:tabLst>
                <a:tab pos="596265" algn="l"/>
                <a:tab pos="596900" algn="l"/>
              </a:tabLst>
            </a:pPr>
            <a:r>
              <a:rPr lang="en-US" sz="2400" dirty="0">
                <a:effectLst/>
                <a:latin typeface="Times New Roman" panose="02020603050405020304" pitchFamily="18" charset="0"/>
                <a:ea typeface="Symbol" panose="05050102010706020507" pitchFamily="18" charset="2"/>
                <a:cs typeface="Symbol" panose="05050102010706020507" pitchFamily="18" charset="2"/>
              </a:rPr>
              <a:t>To provide user friendly</a:t>
            </a:r>
            <a:r>
              <a:rPr lang="en-US" sz="2400" spc="-30" dirty="0">
                <a:effectLst/>
                <a:latin typeface="Times New Roman" panose="02020603050405020304" pitchFamily="18" charset="0"/>
                <a:ea typeface="Symbol" panose="05050102010706020507" pitchFamily="18" charset="2"/>
                <a:cs typeface="Symbol" panose="05050102010706020507" pitchFamily="18" charset="2"/>
              </a:rPr>
              <a:t> </a:t>
            </a:r>
            <a:r>
              <a:rPr lang="en-US" sz="2400" dirty="0">
                <a:effectLst/>
                <a:latin typeface="Times New Roman" panose="02020603050405020304" pitchFamily="18" charset="0"/>
                <a:ea typeface="Symbol" panose="05050102010706020507" pitchFamily="18" charset="2"/>
                <a:cs typeface="Symbol" panose="05050102010706020507" pitchFamily="18" charset="2"/>
              </a:rPr>
              <a:t>environment.</a:t>
            </a:r>
            <a:endParaRPr lang="en-IN" sz="2400" dirty="0">
              <a:effectLst/>
              <a:latin typeface="Times New Roman" panose="02020603050405020304" pitchFamily="18" charset="0"/>
              <a:ea typeface="Symbol" panose="05050102010706020507" pitchFamily="18" charset="2"/>
              <a:cs typeface="Symbol" panose="05050102010706020507" pitchFamily="18" charset="2"/>
            </a:endParaRPr>
          </a:p>
          <a:p>
            <a:endParaRPr lang="en-IN" dirty="0"/>
          </a:p>
        </p:txBody>
      </p:sp>
    </p:spTree>
    <p:extLst>
      <p:ext uri="{BB962C8B-B14F-4D97-AF65-F5344CB8AC3E}">
        <p14:creationId xmlns:p14="http://schemas.microsoft.com/office/powerpoint/2010/main" val="27733149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819" y="738410"/>
            <a:ext cx="12083845" cy="1280890"/>
          </a:xfrm>
        </p:spPr>
        <p:txBody>
          <a:bodyPr>
            <a:normAutofit/>
          </a:bodyPr>
          <a:lstStyle/>
          <a:p>
            <a:pPr algn="ctr"/>
            <a:r>
              <a:rPr lang="en-US" b="1" dirty="0">
                <a:latin typeface="Times New Roman" pitchFamily="18" charset="0"/>
                <a:cs typeface="Times New Roman" pitchFamily="18" charset="0"/>
              </a:rPr>
              <a:t>FUTURE SCOPE</a:t>
            </a:r>
          </a:p>
        </p:txBody>
      </p:sp>
      <p:sp>
        <p:nvSpPr>
          <p:cNvPr id="3" name="Content Placeholder 2"/>
          <p:cNvSpPr>
            <a:spLocks noGrp="1"/>
          </p:cNvSpPr>
          <p:nvPr>
            <p:ph idx="1"/>
          </p:nvPr>
        </p:nvSpPr>
        <p:spPr>
          <a:xfrm>
            <a:off x="1676400" y="1789470"/>
            <a:ext cx="9828212" cy="4001729"/>
          </a:xfrm>
        </p:spPr>
        <p:txBody>
          <a:bodyPr>
            <a:normAutofit/>
          </a:bodyPr>
          <a:lstStyle/>
          <a:p>
            <a:pPr marL="0" indent="0">
              <a:buNone/>
            </a:pPr>
            <a:endParaRPr lang="en-US" dirty="0">
              <a:latin typeface="Times New Roman" pitchFamily="18" charset="0"/>
              <a:cs typeface="Times New Roman" pitchFamily="18" charset="0"/>
            </a:endParaRPr>
          </a:p>
          <a:p>
            <a:pPr>
              <a:buFont typeface="+mj-lt"/>
              <a:buAutoNum type="arabicPeriod"/>
            </a:pPr>
            <a:r>
              <a:rPr lang="en-IN" sz="2400" dirty="0">
                <a:latin typeface="Times New Roman" panose="02020603050405020304" pitchFamily="18" charset="0"/>
                <a:cs typeface="Times New Roman" panose="02020603050405020304" pitchFamily="18" charset="0"/>
              </a:rPr>
              <a:t>More features can be added like allowing customer to comment on movies</a:t>
            </a:r>
          </a:p>
          <a:p>
            <a:pPr>
              <a:buFont typeface="+mj-lt"/>
              <a:buAutoNum type="arabicPeriod"/>
            </a:pPr>
            <a:r>
              <a:rPr lang="en-IN" sz="2400" dirty="0">
                <a:latin typeface="Times New Roman" panose="02020603050405020304" pitchFamily="18" charset="0"/>
                <a:cs typeface="Times New Roman" panose="02020603050405020304" pitchFamily="18" charset="0"/>
              </a:rPr>
              <a:t>Provide a list of upcoming movies and searching facilities based on various factors</a:t>
            </a:r>
          </a:p>
          <a:p>
            <a:pPr>
              <a:buFont typeface="+mj-lt"/>
              <a:buAutoNum type="arabicPeriod"/>
            </a:pPr>
            <a:r>
              <a:rPr lang="en-IN" sz="2400" dirty="0">
                <a:latin typeface="Times New Roman" panose="02020603050405020304" pitchFamily="18" charset="0"/>
                <a:cs typeface="Times New Roman" panose="02020603050405020304" pitchFamily="18" charset="0"/>
              </a:rPr>
              <a:t>Secure payment module can be added to the application, for money transaction during ticket booking, using various methods like net banking, UPI, with OPT verification.</a:t>
            </a:r>
          </a:p>
          <a:p>
            <a:pPr>
              <a:buFont typeface="+mj-lt"/>
              <a:buAutoNum type="arabicPeriod"/>
            </a:pPr>
            <a:endParaRPr lang="en-US" dirty="0">
              <a:latin typeface="Times New Roman" pitchFamily="18" charset="0"/>
              <a:cs typeface="Times New Roman" pitchFamily="18"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3CCE9-6D1F-4CBE-A105-8F73AC011DBF}"/>
              </a:ext>
            </a:extLst>
          </p:cNvPr>
          <p:cNvSpPr>
            <a:spLocks noGrp="1"/>
          </p:cNvSpPr>
          <p:nvPr>
            <p:ph type="title"/>
          </p:nvPr>
        </p:nvSpPr>
        <p:spPr>
          <a:xfrm>
            <a:off x="3991896" y="562462"/>
            <a:ext cx="10688536" cy="1315499"/>
          </a:xfrm>
        </p:spPr>
        <p:txBody>
          <a:bodyPr>
            <a:normAutofit/>
          </a:bodyPr>
          <a:lstStyle/>
          <a:p>
            <a:r>
              <a:rPr lang="en-US" b="1" dirty="0">
                <a:latin typeface="Times New Roman" panose="02020603050405020304" pitchFamily="18" charset="0"/>
                <a:cs typeface="Times New Roman" panose="02020603050405020304" pitchFamily="18" charset="0"/>
              </a:rPr>
              <a:t>CONCLUSION</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2A97ECF-4B27-41FA-9EB2-7B6CEC4F514A}"/>
              </a:ext>
            </a:extLst>
          </p:cNvPr>
          <p:cNvSpPr>
            <a:spLocks noGrp="1"/>
          </p:cNvSpPr>
          <p:nvPr>
            <p:ph idx="1"/>
          </p:nvPr>
        </p:nvSpPr>
        <p:spPr>
          <a:xfrm>
            <a:off x="672354" y="1984671"/>
            <a:ext cx="10832259" cy="4183047"/>
          </a:xfrm>
        </p:spPr>
        <p:txBody>
          <a:bodyPr>
            <a:normAutofit/>
          </a:bodyPr>
          <a:lstStyle/>
          <a:p>
            <a:pPr marL="342900" indent="-342900"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This project is designed to meet the requirement of a movie ticket booking application</a:t>
            </a:r>
          </a:p>
          <a:p>
            <a:pPr marL="0" indent="0" algn="just">
              <a:buNone/>
            </a:pPr>
            <a:endParaRPr lang="en-IN"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We have designed the project to provide user with easy retrieval of data necessary feedback as much as possible. </a:t>
            </a:r>
          </a:p>
          <a:p>
            <a:pPr marL="0" indent="0" algn="just">
              <a:buNone/>
            </a:pPr>
            <a:endParaRPr lang="en-IN"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This system has been developed with much care and free of errors and at the same time it is efficient and less time consuming</a:t>
            </a:r>
          </a:p>
          <a:p>
            <a:pPr marL="0" indent="0" algn="just">
              <a:buNone/>
            </a:pPr>
            <a:endParaRPr lang="en-IN"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With the software and technological devices, exceptions are reduced and even devices, exceptions prefer easy, quick and safe way for every part of their life.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8044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C16BF-EC90-4808-A2DF-C3D994EA2CEA}"/>
              </a:ext>
            </a:extLst>
          </p:cNvPr>
          <p:cNvSpPr>
            <a:spLocks noGrp="1"/>
          </p:cNvSpPr>
          <p:nvPr>
            <p:ph type="title"/>
          </p:nvPr>
        </p:nvSpPr>
        <p:spPr>
          <a:xfrm>
            <a:off x="-1248697" y="639387"/>
            <a:ext cx="14542780" cy="555812"/>
          </a:xfrm>
        </p:spPr>
        <p:txBody>
          <a:bodyPr>
            <a:noAutofit/>
          </a:bodyPr>
          <a:lstStyle/>
          <a:p>
            <a:pPr algn="ctr"/>
            <a:r>
              <a:rPr lang="en-US" b="1" dirty="0">
                <a:latin typeface="Times New Roman" panose="02020603050405020304" pitchFamily="18" charset="0"/>
                <a:cs typeface="Times New Roman" panose="02020603050405020304" pitchFamily="18" charset="0"/>
              </a:rPr>
              <a:t>INTRODUCTION</a:t>
            </a:r>
            <a:br>
              <a:rPr lang="en-US" b="1" dirty="0">
                <a:latin typeface="Times New Roman" panose="02020603050405020304" pitchFamily="18"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3FBC49F-6BFA-7972-883E-56F73A1858D7}"/>
              </a:ext>
            </a:extLst>
          </p:cNvPr>
          <p:cNvSpPr txBox="1">
            <a:spLocks/>
          </p:cNvSpPr>
          <p:nvPr/>
        </p:nvSpPr>
        <p:spPr>
          <a:xfrm>
            <a:off x="1451579" y="1484026"/>
            <a:ext cx="9603275" cy="3982319"/>
          </a:xfrm>
          <a:prstGeom prst="rect">
            <a:avLst/>
          </a:prstGeom>
        </p:spPr>
        <p:txBody>
          <a:bodyPr>
            <a:normAutofit fontScale="77500" lnSpcReduction="2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lgn="just"/>
            <a:r>
              <a:rPr lang="en-US" sz="2600" dirty="0">
                <a:latin typeface="Times New Roman" panose="02020603050405020304" pitchFamily="18" charset="0"/>
                <a:cs typeface="Times New Roman" panose="02020603050405020304" pitchFamily="18" charset="0"/>
              </a:rPr>
              <a:t>Movie Ticket Booking System has been developed to override the problems of existing manual system.</a:t>
            </a:r>
          </a:p>
          <a:p>
            <a:pPr algn="just"/>
            <a:r>
              <a:rPr lang="en-US" sz="2600" dirty="0">
                <a:latin typeface="Times New Roman" panose="02020603050405020304" pitchFamily="18" charset="0"/>
                <a:cs typeface="Times New Roman" panose="02020603050405020304" pitchFamily="18" charset="0"/>
              </a:rPr>
              <a:t>Every organization ,whether it is big or small has challenges to overcome and managing the information of customer, movie, payment, shows, seats etc.</a:t>
            </a:r>
          </a:p>
          <a:p>
            <a:pPr algn="just"/>
            <a:r>
              <a:rPr lang="en-US" sz="2600" dirty="0">
                <a:latin typeface="Times New Roman" panose="02020603050405020304" pitchFamily="18" charset="0"/>
                <a:cs typeface="Times New Roman" panose="02020603050405020304" pitchFamily="18" charset="0"/>
              </a:rPr>
              <a:t>This website is supported to eliminate and in some cases reduce the hardships faced by this existing offline system. Moreover this system is designed to carry out the particular operations in a smooth manner.</a:t>
            </a:r>
          </a:p>
          <a:p>
            <a:pPr algn="just"/>
            <a:r>
              <a:rPr lang="en-US" sz="2600" dirty="0">
                <a:latin typeface="Times New Roman" panose="02020603050405020304" pitchFamily="18" charset="0"/>
                <a:cs typeface="Times New Roman" panose="02020603050405020304" pitchFamily="18" charset="0"/>
              </a:rPr>
              <a:t>No formal or prior knowledge is needed for the user to use this system .Thus by this all it provides it is user-friendly.</a:t>
            </a:r>
          </a:p>
          <a:p>
            <a:pPr algn="just"/>
            <a:r>
              <a:rPr lang="en-US" sz="2600" dirty="0">
                <a:latin typeface="Times New Roman" panose="02020603050405020304" pitchFamily="18" charset="0"/>
                <a:cs typeface="Times New Roman" panose="02020603050405020304" pitchFamily="18" charset="0"/>
              </a:rPr>
              <a:t>Movie Ticket Booking System as described above can lead to error free, secure, reliable and fast management system .It can assist the user to concentrate on their other activities rather to concentrate on the record keeping .</a:t>
            </a:r>
          </a:p>
          <a:p>
            <a:pPr algn="just"/>
            <a:r>
              <a:rPr lang="en-US" sz="2600" dirty="0">
                <a:latin typeface="Times New Roman" panose="02020603050405020304" pitchFamily="18" charset="0"/>
                <a:cs typeface="Times New Roman" panose="02020603050405020304" pitchFamily="18" charset="0"/>
              </a:rPr>
              <a:t>Thus it will help organization in better utilization of resources.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26553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7B525AB-2864-4CA2-A245-352B5B3520BC}"/>
              </a:ext>
            </a:extLst>
          </p:cNvPr>
          <p:cNvSpPr>
            <a:spLocks noGrp="1"/>
          </p:cNvSpPr>
          <p:nvPr>
            <p:ph idx="1"/>
          </p:nvPr>
        </p:nvSpPr>
        <p:spPr>
          <a:xfrm>
            <a:off x="170329" y="340659"/>
            <a:ext cx="11815483" cy="4319831"/>
          </a:xfrm>
        </p:spPr>
        <p:txBody>
          <a:bodyPr>
            <a:normAutofit/>
          </a:bodyPr>
          <a:lstStyle/>
          <a:p>
            <a:pPr marL="0" indent="0" algn="ctr">
              <a:buNone/>
            </a:pPr>
            <a:endParaRPr lang="en-US" sz="3800" dirty="0">
              <a:latin typeface="Times New Roman" panose="02020603050405020304" pitchFamily="18" charset="0"/>
              <a:cs typeface="Times New Roman" panose="02020603050405020304" pitchFamily="18" charset="0"/>
            </a:endParaRPr>
          </a:p>
          <a:p>
            <a:pPr marL="0" indent="0" algn="ctr">
              <a:buNone/>
            </a:pPr>
            <a:endParaRPr lang="en-US" sz="3800" dirty="0">
              <a:latin typeface="Times New Roman" panose="02020603050405020304" pitchFamily="18" charset="0"/>
              <a:cs typeface="Times New Roman" panose="02020603050405020304" pitchFamily="18" charset="0"/>
            </a:endParaRPr>
          </a:p>
          <a:p>
            <a:pPr marL="0" indent="0" algn="ctr">
              <a:buNone/>
            </a:pPr>
            <a:endParaRPr lang="en-US" sz="3800" dirty="0">
              <a:latin typeface="Times New Roman" panose="02020603050405020304" pitchFamily="18" charset="0"/>
              <a:cs typeface="Times New Roman" panose="02020603050405020304" pitchFamily="18" charset="0"/>
            </a:endParaRPr>
          </a:p>
          <a:p>
            <a:pPr marL="0" indent="0" algn="ctr">
              <a:buNone/>
            </a:pPr>
            <a:r>
              <a:rPr lang="en-US" sz="4600" dirty="0">
                <a:latin typeface="Times New Roman" panose="02020603050405020304" pitchFamily="18" charset="0"/>
                <a:cs typeface="Times New Roman" panose="02020603050405020304" pitchFamily="18" charset="0"/>
              </a:rPr>
              <a:t>THANK</a:t>
            </a:r>
            <a:r>
              <a:rPr lang="en-US" sz="3800" dirty="0">
                <a:latin typeface="Times New Roman" panose="02020603050405020304" pitchFamily="18" charset="0"/>
                <a:cs typeface="Times New Roman" panose="02020603050405020304" pitchFamily="18" charset="0"/>
              </a:rPr>
              <a:t> </a:t>
            </a:r>
            <a:r>
              <a:rPr lang="en-US" sz="4600" dirty="0">
                <a:latin typeface="Times New Roman" panose="02020603050405020304" pitchFamily="18" charset="0"/>
                <a:cs typeface="Times New Roman" panose="02020603050405020304" pitchFamily="18" charset="0"/>
              </a:rPr>
              <a:t>YOU</a:t>
            </a:r>
            <a:endParaRPr lang="en-IN" sz="4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0697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06639-5E86-4784-90F4-8774475E6DA2}"/>
              </a:ext>
            </a:extLst>
          </p:cNvPr>
          <p:cNvSpPr>
            <a:spLocks noGrp="1"/>
          </p:cNvSpPr>
          <p:nvPr>
            <p:ph type="title"/>
          </p:nvPr>
        </p:nvSpPr>
        <p:spPr>
          <a:xfrm>
            <a:off x="670906" y="974361"/>
            <a:ext cx="10850188" cy="262768"/>
          </a:xfrm>
        </p:spPr>
        <p:txBody>
          <a:bodyPr>
            <a:normAutofit fontScale="90000"/>
          </a:bodyPr>
          <a:lstStyle/>
          <a:p>
            <a:pPr algn="ctr"/>
            <a:br>
              <a:rPr lang="en-US" sz="4400" b="1" dirty="0">
                <a:latin typeface="Times New Roman" panose="02020603050405020304" pitchFamily="18" charset="0"/>
                <a:cs typeface="Times New Roman" panose="02020603050405020304" pitchFamily="18" charset="0"/>
              </a:rPr>
            </a:br>
            <a:br>
              <a:rPr lang="en-US" sz="4400" b="1" dirty="0">
                <a:latin typeface="Times New Roman" panose="02020603050405020304" pitchFamily="18" charset="0"/>
                <a:cs typeface="Times New Roman" panose="02020603050405020304" pitchFamily="18" charset="0"/>
              </a:rPr>
            </a:br>
            <a:r>
              <a:rPr lang="en-US" sz="4400" b="1" dirty="0">
                <a:latin typeface="Times New Roman" panose="02020603050405020304" pitchFamily="18" charset="0"/>
                <a:cs typeface="Times New Roman" panose="02020603050405020304" pitchFamily="18" charset="0"/>
              </a:rPr>
              <a:t>PROJECT SCOPE</a:t>
            </a:r>
            <a:br>
              <a:rPr lang="en-US" sz="2800" dirty="0">
                <a:latin typeface="Times New Roman" panose="02020603050405020304" pitchFamily="18" charset="0"/>
                <a:cs typeface="Times New Roman" panose="02020603050405020304" pitchFamily="18" charset="0"/>
              </a:rPr>
            </a:br>
            <a:br>
              <a:rPr lang="en-US" sz="2800" dirty="0">
                <a:latin typeface="Times New Roman" panose="02020603050405020304" pitchFamily="18" charset="0"/>
                <a:cs typeface="Times New Roman" panose="02020603050405020304" pitchFamily="18" charset="0"/>
              </a:rPr>
            </a:br>
            <a:endParaRPr lang="en-IN" sz="28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41104DFB-5852-8DA0-5111-0DB27ED607DF}"/>
              </a:ext>
            </a:extLst>
          </p:cNvPr>
          <p:cNvSpPr txBox="1"/>
          <p:nvPr/>
        </p:nvSpPr>
        <p:spPr>
          <a:xfrm>
            <a:off x="603240" y="2842720"/>
            <a:ext cx="11053482" cy="923330"/>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This project “Online Movie Ticket Booking” makes the task faster and easy. This is used to manage records.</a:t>
            </a:r>
          </a:p>
          <a:p>
            <a:pPr marL="285750" indent="-285750">
              <a:buFont typeface="Wingdings" panose="05000000000000000000" pitchFamily="2" charset="2"/>
              <a:buChar char="§"/>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3768C99-95F7-D076-D342-F2B517685149}"/>
              </a:ext>
            </a:extLst>
          </p:cNvPr>
          <p:cNvSpPr txBox="1"/>
          <p:nvPr/>
        </p:nvSpPr>
        <p:spPr>
          <a:xfrm>
            <a:off x="670906" y="3766050"/>
            <a:ext cx="10399057" cy="646331"/>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The system is used to keep the record of  Login details, Registration details ,Ticket details.</a:t>
            </a:r>
          </a:p>
          <a:p>
            <a:pPr marL="285750" indent="-285750">
              <a:buFont typeface="Wingdings" panose="05000000000000000000" pitchFamily="2" charset="2"/>
              <a:buChar char="§"/>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57966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84A14-274F-449E-BDB0-F8EB0AD5B889}"/>
              </a:ext>
            </a:extLst>
          </p:cNvPr>
          <p:cNvSpPr>
            <a:spLocks noGrp="1"/>
          </p:cNvSpPr>
          <p:nvPr>
            <p:ph type="title"/>
          </p:nvPr>
        </p:nvSpPr>
        <p:spPr>
          <a:xfrm>
            <a:off x="687389" y="690282"/>
            <a:ext cx="10817224" cy="1531808"/>
          </a:xfrm>
        </p:spPr>
        <p:txBody>
          <a:bodyPr>
            <a:normAutofit/>
          </a:bodyPr>
          <a:lstStyle/>
          <a:p>
            <a:pPr algn="ctr"/>
            <a:r>
              <a:rPr lang="en-US" sz="4000" b="1" dirty="0">
                <a:latin typeface="Times New Roman" panose="02020603050405020304" pitchFamily="18" charset="0"/>
                <a:cs typeface="Times New Roman" panose="02020603050405020304" pitchFamily="18" charset="0"/>
              </a:rPr>
              <a:t>TECHNOLOGIES :</a:t>
            </a:r>
            <a:endParaRPr lang="en-IN" sz="4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1506E13-601D-4514-BEB6-6A00579C15F4}"/>
              </a:ext>
            </a:extLst>
          </p:cNvPr>
          <p:cNvSpPr>
            <a:spLocks noGrp="1"/>
          </p:cNvSpPr>
          <p:nvPr>
            <p:ph idx="1"/>
          </p:nvPr>
        </p:nvSpPr>
        <p:spPr>
          <a:xfrm>
            <a:off x="906641" y="1733850"/>
            <a:ext cx="8436947" cy="2598295"/>
          </a:xfrm>
        </p:spPr>
        <p:txBody>
          <a:bodyPr>
            <a:normAutofit/>
          </a:bodyPr>
          <a:lstStyle/>
          <a:p>
            <a:pPr marL="0" indent="0" algn="just">
              <a:buNone/>
            </a:pPr>
            <a:r>
              <a:rPr lang="en-US" sz="2000" dirty="0">
                <a:latin typeface="Times New Roman" panose="02020603050405020304" pitchFamily="18" charset="0"/>
                <a:cs typeface="Times New Roman" panose="02020603050405020304" pitchFamily="18" charset="0"/>
              </a:rPr>
              <a:t>Front end: Angular</a:t>
            </a:r>
          </a:p>
          <a:p>
            <a:pPr marL="0" indent="0" algn="just">
              <a:buNone/>
            </a:pPr>
            <a:r>
              <a:rPr lang="en-US" sz="2000" dirty="0">
                <a:latin typeface="Times New Roman" panose="02020603050405020304" pitchFamily="18" charset="0"/>
                <a:cs typeface="Times New Roman" panose="02020603050405020304" pitchFamily="18" charset="0"/>
              </a:rPr>
              <a:t>Server Side: Spring Boot</a:t>
            </a:r>
          </a:p>
          <a:p>
            <a:pPr marL="0" indent="0" algn="just">
              <a:buNone/>
            </a:pPr>
            <a:r>
              <a:rPr lang="en-US" sz="2000" dirty="0">
                <a:latin typeface="Times New Roman" panose="02020603050405020304" pitchFamily="18" charset="0"/>
                <a:cs typeface="Times New Roman" panose="02020603050405020304" pitchFamily="18" charset="0"/>
              </a:rPr>
              <a:t>Back-end: Hibernate,  MY SQL</a:t>
            </a:r>
          </a:p>
          <a:p>
            <a:pPr marL="0" indent="0" algn="just">
              <a:buNone/>
            </a:pPr>
            <a:r>
              <a:rPr lang="en-US" sz="2000" dirty="0">
                <a:latin typeface="Times New Roman" panose="02020603050405020304" pitchFamily="18" charset="0"/>
                <a:cs typeface="Times New Roman" panose="02020603050405020304" pitchFamily="18" charset="0"/>
              </a:rPr>
              <a:t>Server: Tomcat 8.5</a:t>
            </a:r>
          </a:p>
        </p:txBody>
      </p:sp>
      <p:pic>
        <p:nvPicPr>
          <p:cNvPr id="5" name="Picture 4">
            <a:extLst>
              <a:ext uri="{FF2B5EF4-FFF2-40B4-BE49-F238E27FC236}">
                <a16:creationId xmlns:a16="http://schemas.microsoft.com/office/drawing/2014/main" id="{58735037-005D-49A0-A51F-18FD56983488}"/>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039137" y="2215573"/>
            <a:ext cx="292963" cy="292963"/>
          </a:xfrm>
          <a:prstGeom prst="rect">
            <a:avLst/>
          </a:prstGeom>
        </p:spPr>
      </p:pic>
      <p:pic>
        <p:nvPicPr>
          <p:cNvPr id="11" name="Picture 10">
            <a:extLst>
              <a:ext uri="{FF2B5EF4-FFF2-40B4-BE49-F238E27FC236}">
                <a16:creationId xmlns:a16="http://schemas.microsoft.com/office/drawing/2014/main" id="{92FF64FC-2905-427E-9DA1-27DC32CEFACE}"/>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3322788" y="2406686"/>
            <a:ext cx="1506189" cy="727208"/>
          </a:xfrm>
          <a:prstGeom prst="rect">
            <a:avLst/>
          </a:prstGeom>
        </p:spPr>
      </p:pic>
      <p:pic>
        <p:nvPicPr>
          <p:cNvPr id="14" name="Picture 13">
            <a:extLst>
              <a:ext uri="{FF2B5EF4-FFF2-40B4-BE49-F238E27FC236}">
                <a16:creationId xmlns:a16="http://schemas.microsoft.com/office/drawing/2014/main" id="{CB3C7307-1B17-4BDF-88E3-64D3934049FC}"/>
              </a:ext>
            </a:extLst>
          </p:cNvPr>
          <p:cNvPicPr>
            <a:picLocks noChangeAspect="1"/>
          </p:cNvPicPr>
          <p:nvPr/>
        </p:nvPicPr>
        <p:blipFill>
          <a:blip r:embed="rId6" cstate="print">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4430981" y="3140253"/>
            <a:ext cx="615888" cy="273728"/>
          </a:xfrm>
          <a:prstGeom prst="rect">
            <a:avLst/>
          </a:prstGeom>
        </p:spPr>
      </p:pic>
      <p:pic>
        <p:nvPicPr>
          <p:cNvPr id="17" name="Picture 16">
            <a:extLst>
              <a:ext uri="{FF2B5EF4-FFF2-40B4-BE49-F238E27FC236}">
                <a16:creationId xmlns:a16="http://schemas.microsoft.com/office/drawing/2014/main" id="{FB1E5B85-FC0C-44A9-BD99-CB82F40E256A}"/>
              </a:ext>
            </a:extLst>
          </p:cNvPr>
          <p:cNvPicPr>
            <a:picLocks noChangeAspect="1"/>
          </p:cNvPicPr>
          <p:nvPr/>
        </p:nvPicPr>
        <p:blipFill>
          <a:blip r:embed="rId8" cstate="print">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2994893" y="3552104"/>
            <a:ext cx="381450" cy="299050"/>
          </a:xfrm>
          <a:prstGeom prst="rect">
            <a:avLst/>
          </a:prstGeom>
        </p:spPr>
      </p:pic>
    </p:spTree>
    <p:extLst>
      <p:ext uri="{BB962C8B-B14F-4D97-AF65-F5344CB8AC3E}">
        <p14:creationId xmlns:p14="http://schemas.microsoft.com/office/powerpoint/2010/main" val="387167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7EA51-57AE-4AFB-B2D5-EE0080882D50}"/>
              </a:ext>
            </a:extLst>
          </p:cNvPr>
          <p:cNvSpPr>
            <a:spLocks noGrp="1"/>
          </p:cNvSpPr>
          <p:nvPr>
            <p:ph type="title"/>
          </p:nvPr>
        </p:nvSpPr>
        <p:spPr>
          <a:xfrm>
            <a:off x="687387" y="624110"/>
            <a:ext cx="10817226" cy="1280890"/>
          </a:xfrm>
        </p:spPr>
        <p:txBody>
          <a:bodyPr>
            <a:normAutofit/>
          </a:bodyPr>
          <a:lstStyle/>
          <a:p>
            <a:pPr algn="ctr"/>
            <a:r>
              <a:rPr lang="en-US" sz="4000" b="1" dirty="0">
                <a:latin typeface="Times New Roman" panose="02020603050405020304" pitchFamily="18" charset="0"/>
                <a:cs typeface="Times New Roman" panose="02020603050405020304" pitchFamily="18" charset="0"/>
              </a:rPr>
              <a:t>PORTAL</a:t>
            </a:r>
            <a:endParaRPr lang="en-IN" sz="4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54E520F-00DD-42B4-A3DE-33BB5D5ADE5A}"/>
              </a:ext>
            </a:extLst>
          </p:cNvPr>
          <p:cNvSpPr>
            <a:spLocks noGrp="1"/>
          </p:cNvSpPr>
          <p:nvPr>
            <p:ph idx="1"/>
          </p:nvPr>
        </p:nvSpPr>
        <p:spPr>
          <a:xfrm>
            <a:off x="842683" y="1532966"/>
            <a:ext cx="10661930" cy="1896034"/>
          </a:xfrm>
        </p:spPr>
        <p:txBody>
          <a:bodyPr>
            <a:normAutofit/>
          </a:bodyPr>
          <a:lstStyle/>
          <a:p>
            <a:pP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  ADMIN</a:t>
            </a:r>
          </a:p>
          <a:p>
            <a:pPr>
              <a:buFont typeface="Wingdings" panose="05000000000000000000" pitchFamily="2" charset="2"/>
              <a:buChar char="§"/>
            </a:pPr>
            <a:endParaRPr lang="en-US"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  USER</a:t>
            </a:r>
            <a:endParaRPr lang="en-IN" sz="2000" dirty="0">
              <a:latin typeface="Times New Roman" panose="02020603050405020304" pitchFamily="18" charset="0"/>
              <a:cs typeface="Times New Roman" panose="02020603050405020304" pitchFamily="18" charset="0"/>
            </a:endParaRPr>
          </a:p>
        </p:txBody>
      </p:sp>
      <p:pic>
        <p:nvPicPr>
          <p:cNvPr id="9" name="Graphic 8" descr="Office worker">
            <a:extLst>
              <a:ext uri="{FF2B5EF4-FFF2-40B4-BE49-F238E27FC236}">
                <a16:creationId xmlns:a16="http://schemas.microsoft.com/office/drawing/2014/main" id="{0DEDF14A-E796-4C04-86D6-3DB8E27152D6}"/>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80530" y="1733834"/>
            <a:ext cx="517124" cy="517124"/>
          </a:xfrm>
          <a:prstGeom prst="rect">
            <a:avLst/>
          </a:prstGeom>
        </p:spPr>
      </p:pic>
      <p:pic>
        <p:nvPicPr>
          <p:cNvPr id="11" name="Graphic 10" descr="User">
            <a:extLst>
              <a:ext uri="{FF2B5EF4-FFF2-40B4-BE49-F238E27FC236}">
                <a16:creationId xmlns:a16="http://schemas.microsoft.com/office/drawing/2014/main" id="{9128AF63-6A0A-4A90-96EC-FCE03D051B6C}"/>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122228" y="2555294"/>
            <a:ext cx="517124" cy="517124"/>
          </a:xfrm>
          <a:prstGeom prst="rect">
            <a:avLst/>
          </a:prstGeom>
        </p:spPr>
      </p:pic>
    </p:spTree>
    <p:extLst>
      <p:ext uri="{BB962C8B-B14F-4D97-AF65-F5344CB8AC3E}">
        <p14:creationId xmlns:p14="http://schemas.microsoft.com/office/powerpoint/2010/main" val="1028754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Man">
            <a:extLst>
              <a:ext uri="{FF2B5EF4-FFF2-40B4-BE49-F238E27FC236}">
                <a16:creationId xmlns:a16="http://schemas.microsoft.com/office/drawing/2014/main" id="{3B83D2F7-EFE6-4B26-A1D5-A9003F0B54E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94855" y="2664208"/>
            <a:ext cx="914400" cy="914400"/>
          </a:xfrm>
          <a:prstGeom prst="rect">
            <a:avLst/>
          </a:prstGeom>
        </p:spPr>
      </p:pic>
      <p:sp>
        <p:nvSpPr>
          <p:cNvPr id="5" name="TextBox 4">
            <a:extLst>
              <a:ext uri="{FF2B5EF4-FFF2-40B4-BE49-F238E27FC236}">
                <a16:creationId xmlns:a16="http://schemas.microsoft.com/office/drawing/2014/main" id="{E40EDCF1-8739-4474-841A-AEAC9FF9D862}"/>
              </a:ext>
            </a:extLst>
          </p:cNvPr>
          <p:cNvSpPr txBox="1"/>
          <p:nvPr/>
        </p:nvSpPr>
        <p:spPr>
          <a:xfrm>
            <a:off x="994855" y="3630554"/>
            <a:ext cx="1345221" cy="400110"/>
          </a:xfrm>
          <a:prstGeom prst="rect">
            <a:avLst/>
          </a:prstGeom>
          <a:noFill/>
        </p:spPr>
        <p:txBody>
          <a:bodyPr wrap="square" rtlCol="0">
            <a:spAutoFit/>
          </a:bodyPr>
          <a:lstStyle/>
          <a:p>
            <a:r>
              <a:rPr lang="en-US" sz="2000" b="1" dirty="0"/>
              <a:t>Admin</a:t>
            </a:r>
            <a:endParaRPr lang="en-IN" sz="2000" b="1" dirty="0"/>
          </a:p>
        </p:txBody>
      </p:sp>
      <p:sp>
        <p:nvSpPr>
          <p:cNvPr id="6" name="Rectangle 5">
            <a:extLst>
              <a:ext uri="{FF2B5EF4-FFF2-40B4-BE49-F238E27FC236}">
                <a16:creationId xmlns:a16="http://schemas.microsoft.com/office/drawing/2014/main" id="{10615A66-BE36-43BD-97A2-4D5D44D83BE2}"/>
              </a:ext>
            </a:extLst>
          </p:cNvPr>
          <p:cNvSpPr/>
          <p:nvPr/>
        </p:nvSpPr>
        <p:spPr>
          <a:xfrm>
            <a:off x="3728622" y="433241"/>
            <a:ext cx="4358936" cy="5921405"/>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dirty="0"/>
          </a:p>
        </p:txBody>
      </p:sp>
      <p:sp>
        <p:nvSpPr>
          <p:cNvPr id="8" name="Oval 7">
            <a:extLst>
              <a:ext uri="{FF2B5EF4-FFF2-40B4-BE49-F238E27FC236}">
                <a16:creationId xmlns:a16="http://schemas.microsoft.com/office/drawing/2014/main" id="{0E713B04-520A-449A-A5AB-564BF1D51E80}"/>
              </a:ext>
            </a:extLst>
          </p:cNvPr>
          <p:cNvSpPr/>
          <p:nvPr/>
        </p:nvSpPr>
        <p:spPr>
          <a:xfrm>
            <a:off x="3955003" y="704381"/>
            <a:ext cx="3906174" cy="381739"/>
          </a:xfrm>
          <a:prstGeom prst="ellipse">
            <a:avLst/>
          </a:prstGeom>
          <a:noFill/>
          <a:ln w="9525" cap="flat" cmpd="sng" algn="ctr">
            <a:noFill/>
            <a:prstDash val="solid"/>
            <a:round/>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accent3"/>
          </a:fontRef>
        </p:style>
        <p:txBody>
          <a:bodyPr rtlCol="0" anchor="ctr"/>
          <a:lstStyle/>
          <a:p>
            <a:pPr algn="ctr"/>
            <a:r>
              <a:rPr lang="en-US" dirty="0"/>
              <a:t>Login/Create Account</a:t>
            </a:r>
            <a:endParaRPr lang="en-IN" dirty="0"/>
          </a:p>
        </p:txBody>
      </p:sp>
      <p:sp>
        <p:nvSpPr>
          <p:cNvPr id="9" name="Oval 8">
            <a:extLst>
              <a:ext uri="{FF2B5EF4-FFF2-40B4-BE49-F238E27FC236}">
                <a16:creationId xmlns:a16="http://schemas.microsoft.com/office/drawing/2014/main" id="{D87C754F-B2FD-4940-82F8-08F01568E340}"/>
              </a:ext>
            </a:extLst>
          </p:cNvPr>
          <p:cNvSpPr/>
          <p:nvPr/>
        </p:nvSpPr>
        <p:spPr>
          <a:xfrm>
            <a:off x="3964991" y="3900405"/>
            <a:ext cx="4026022" cy="456246"/>
          </a:xfrm>
          <a:prstGeom prst="ellipse">
            <a:avLst/>
          </a:prstGeom>
          <a:noFill/>
          <a:ln w="9525" cap="flat" cmpd="sng" algn="ctr">
            <a:noFill/>
            <a:prstDash val="solid"/>
            <a:round/>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accent3"/>
          </a:fontRef>
        </p:style>
        <p:txBody>
          <a:bodyPr rtlCol="0" anchor="ctr"/>
          <a:lstStyle/>
          <a:p>
            <a:pPr algn="ctr"/>
            <a:r>
              <a:rPr lang="en-US" dirty="0"/>
              <a:t>Book Tickets</a:t>
            </a:r>
            <a:endParaRPr lang="en-IN" dirty="0"/>
          </a:p>
        </p:txBody>
      </p:sp>
      <p:sp>
        <p:nvSpPr>
          <p:cNvPr id="10" name="Oval 9">
            <a:extLst>
              <a:ext uri="{FF2B5EF4-FFF2-40B4-BE49-F238E27FC236}">
                <a16:creationId xmlns:a16="http://schemas.microsoft.com/office/drawing/2014/main" id="{EE57FC0A-8917-4441-9250-179C59F86181}"/>
              </a:ext>
            </a:extLst>
          </p:cNvPr>
          <p:cNvSpPr/>
          <p:nvPr/>
        </p:nvSpPr>
        <p:spPr>
          <a:xfrm>
            <a:off x="3907655" y="2739668"/>
            <a:ext cx="4376692" cy="838939"/>
          </a:xfrm>
          <a:prstGeom prst="ellipse">
            <a:avLst/>
          </a:prstGeom>
          <a:noFill/>
          <a:ln w="9525" cap="flat" cmpd="sng" algn="ctr">
            <a:noFill/>
            <a:prstDash val="solid"/>
            <a:round/>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accent3"/>
          </a:fontRef>
        </p:style>
        <p:txBody>
          <a:bodyPr rtlCol="0" anchor="ctr"/>
          <a:lstStyle/>
          <a:p>
            <a:pPr algn="ctr"/>
            <a:r>
              <a:rPr lang="en-US" dirty="0"/>
              <a:t>Booking /Customer </a:t>
            </a:r>
          </a:p>
          <a:p>
            <a:pPr algn="ctr"/>
            <a:r>
              <a:rPr lang="en-US" dirty="0"/>
              <a:t>(Details after booking tickets)</a:t>
            </a:r>
            <a:endParaRPr lang="en-IN" dirty="0"/>
          </a:p>
        </p:txBody>
      </p:sp>
      <p:pic>
        <p:nvPicPr>
          <p:cNvPr id="12" name="Graphic 11" descr="Man">
            <a:extLst>
              <a:ext uri="{FF2B5EF4-FFF2-40B4-BE49-F238E27FC236}">
                <a16:creationId xmlns:a16="http://schemas.microsoft.com/office/drawing/2014/main" id="{33B53C32-AC43-4FEA-AC70-29C79FB85F00}"/>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59013" y="2664208"/>
            <a:ext cx="914400" cy="914400"/>
          </a:xfrm>
          <a:prstGeom prst="rect">
            <a:avLst/>
          </a:prstGeom>
        </p:spPr>
      </p:pic>
      <p:sp>
        <p:nvSpPr>
          <p:cNvPr id="16" name="TextBox 15">
            <a:extLst>
              <a:ext uri="{FF2B5EF4-FFF2-40B4-BE49-F238E27FC236}">
                <a16:creationId xmlns:a16="http://schemas.microsoft.com/office/drawing/2014/main" id="{72A2E6F5-DC25-4429-BB23-985A63F24E68}"/>
              </a:ext>
            </a:extLst>
          </p:cNvPr>
          <p:cNvSpPr txBox="1"/>
          <p:nvPr/>
        </p:nvSpPr>
        <p:spPr>
          <a:xfrm>
            <a:off x="10294373" y="3483085"/>
            <a:ext cx="1415845" cy="400110"/>
          </a:xfrm>
          <a:prstGeom prst="rect">
            <a:avLst/>
          </a:prstGeom>
          <a:noFill/>
        </p:spPr>
        <p:txBody>
          <a:bodyPr wrap="square">
            <a:spAutoFit/>
          </a:bodyPr>
          <a:lstStyle/>
          <a:p>
            <a:r>
              <a:rPr lang="en-US" dirty="0"/>
              <a:t>  </a:t>
            </a:r>
            <a:r>
              <a:rPr lang="en-US" sz="2000" b="1" dirty="0"/>
              <a:t>User</a:t>
            </a:r>
            <a:endParaRPr lang="en-IN" sz="2000" b="1" dirty="0"/>
          </a:p>
        </p:txBody>
      </p:sp>
      <p:sp>
        <p:nvSpPr>
          <p:cNvPr id="17" name="Oval 16">
            <a:extLst>
              <a:ext uri="{FF2B5EF4-FFF2-40B4-BE49-F238E27FC236}">
                <a16:creationId xmlns:a16="http://schemas.microsoft.com/office/drawing/2014/main" id="{F679A31C-E3AF-46C3-8487-F8958F9C79AA}"/>
              </a:ext>
            </a:extLst>
          </p:cNvPr>
          <p:cNvSpPr/>
          <p:nvPr/>
        </p:nvSpPr>
        <p:spPr>
          <a:xfrm>
            <a:off x="4024915" y="1622775"/>
            <a:ext cx="3906174" cy="596642"/>
          </a:xfrm>
          <a:prstGeom prst="ellipse">
            <a:avLst/>
          </a:prstGeom>
          <a:noFill/>
          <a:ln w="9525" cap="flat" cmpd="sng" algn="ctr">
            <a:noFill/>
            <a:prstDash val="solid"/>
            <a:round/>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accent3"/>
          </a:fontRef>
        </p:style>
        <p:txBody>
          <a:bodyPr rtlCol="0" anchor="ctr"/>
          <a:lstStyle/>
          <a:p>
            <a:pPr algn="ctr"/>
            <a:r>
              <a:rPr lang="en-US" dirty="0"/>
              <a:t>View/Update/Delete (Movies)</a:t>
            </a:r>
            <a:endParaRPr lang="en-IN" dirty="0"/>
          </a:p>
        </p:txBody>
      </p:sp>
      <p:sp>
        <p:nvSpPr>
          <p:cNvPr id="18" name="Oval 17">
            <a:extLst>
              <a:ext uri="{FF2B5EF4-FFF2-40B4-BE49-F238E27FC236}">
                <a16:creationId xmlns:a16="http://schemas.microsoft.com/office/drawing/2014/main" id="{EB13A7FD-93A4-4EA3-9101-F325D8F2F3F3}"/>
              </a:ext>
            </a:extLst>
          </p:cNvPr>
          <p:cNvSpPr/>
          <p:nvPr/>
        </p:nvSpPr>
        <p:spPr>
          <a:xfrm>
            <a:off x="3955003" y="5007102"/>
            <a:ext cx="4026022" cy="456246"/>
          </a:xfrm>
          <a:prstGeom prst="ellipse">
            <a:avLst/>
          </a:prstGeom>
          <a:noFill/>
          <a:ln w="9525" cap="flat" cmpd="sng" algn="ctr">
            <a:noFill/>
            <a:prstDash val="solid"/>
            <a:round/>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accent3"/>
          </a:fontRef>
        </p:style>
        <p:txBody>
          <a:bodyPr rtlCol="0" anchor="ctr"/>
          <a:lstStyle/>
          <a:p>
            <a:pPr algn="ctr"/>
            <a:r>
              <a:rPr lang="en-US" dirty="0"/>
              <a:t>Update/ Edit Profile</a:t>
            </a:r>
            <a:endParaRPr lang="en-IN" dirty="0"/>
          </a:p>
        </p:txBody>
      </p:sp>
      <p:cxnSp>
        <p:nvCxnSpPr>
          <p:cNvPr id="20" name="Straight Arrow Connector 19">
            <a:extLst>
              <a:ext uri="{FF2B5EF4-FFF2-40B4-BE49-F238E27FC236}">
                <a16:creationId xmlns:a16="http://schemas.microsoft.com/office/drawing/2014/main" id="{8412B092-0D60-4266-ACD1-FF7EF5E5B736}"/>
              </a:ext>
            </a:extLst>
          </p:cNvPr>
          <p:cNvCxnSpPr>
            <a:cxnSpLocks/>
          </p:cNvCxnSpPr>
          <p:nvPr/>
        </p:nvCxnSpPr>
        <p:spPr>
          <a:xfrm flipV="1">
            <a:off x="1617217" y="952060"/>
            <a:ext cx="2329464" cy="187182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a:extLst>
              <a:ext uri="{FF2B5EF4-FFF2-40B4-BE49-F238E27FC236}">
                <a16:creationId xmlns:a16="http://schemas.microsoft.com/office/drawing/2014/main" id="{700183B6-894C-4A90-91EC-4D8691C75C59}"/>
              </a:ext>
            </a:extLst>
          </p:cNvPr>
          <p:cNvCxnSpPr/>
          <p:nvPr/>
        </p:nvCxnSpPr>
        <p:spPr>
          <a:xfrm>
            <a:off x="2920753" y="2219417"/>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3B66237-E982-40E1-A85A-0EA7076050B9}"/>
              </a:ext>
            </a:extLst>
          </p:cNvPr>
          <p:cNvCxnSpPr>
            <a:cxnSpLocks/>
          </p:cNvCxnSpPr>
          <p:nvPr/>
        </p:nvCxnSpPr>
        <p:spPr>
          <a:xfrm flipV="1">
            <a:off x="1667155" y="1993917"/>
            <a:ext cx="2240500" cy="113697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a:extLst>
              <a:ext uri="{FF2B5EF4-FFF2-40B4-BE49-F238E27FC236}">
                <a16:creationId xmlns:a16="http://schemas.microsoft.com/office/drawing/2014/main" id="{94CDF1F9-8A0A-4A07-9DC5-A93F6EBDF017}"/>
              </a:ext>
            </a:extLst>
          </p:cNvPr>
          <p:cNvCxnSpPr>
            <a:cxnSpLocks/>
            <a:endCxn id="10" idx="2"/>
          </p:cNvCxnSpPr>
          <p:nvPr/>
        </p:nvCxnSpPr>
        <p:spPr>
          <a:xfrm flipV="1">
            <a:off x="1617217" y="3159138"/>
            <a:ext cx="2290438" cy="32394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D28758B0-C147-421F-8AD6-43486245098D}"/>
              </a:ext>
            </a:extLst>
          </p:cNvPr>
          <p:cNvCxnSpPr>
            <a:cxnSpLocks/>
          </p:cNvCxnSpPr>
          <p:nvPr/>
        </p:nvCxnSpPr>
        <p:spPr>
          <a:xfrm flipH="1" flipV="1">
            <a:off x="7904456" y="895251"/>
            <a:ext cx="2473540" cy="23115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0" name="Straight Arrow Connector 29">
            <a:extLst>
              <a:ext uri="{FF2B5EF4-FFF2-40B4-BE49-F238E27FC236}">
                <a16:creationId xmlns:a16="http://schemas.microsoft.com/office/drawing/2014/main" id="{EA8B4CC0-D31F-4750-9744-4EC483F69274}"/>
              </a:ext>
            </a:extLst>
          </p:cNvPr>
          <p:cNvCxnSpPr>
            <a:cxnSpLocks/>
          </p:cNvCxnSpPr>
          <p:nvPr/>
        </p:nvCxnSpPr>
        <p:spPr>
          <a:xfrm flipH="1">
            <a:off x="7813829" y="3393801"/>
            <a:ext cx="2564167" cy="61981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8D532A05-8AEA-4EEB-9DDE-6342D65FDB90}"/>
              </a:ext>
            </a:extLst>
          </p:cNvPr>
          <p:cNvCxnSpPr>
            <a:cxnSpLocks/>
          </p:cNvCxnSpPr>
          <p:nvPr/>
        </p:nvCxnSpPr>
        <p:spPr>
          <a:xfrm flipH="1">
            <a:off x="7691021" y="3578608"/>
            <a:ext cx="2686975" cy="154407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760122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D5E6B-D4D7-478C-B595-CC6E5C47A140}"/>
              </a:ext>
            </a:extLst>
          </p:cNvPr>
          <p:cNvSpPr>
            <a:spLocks noGrp="1"/>
          </p:cNvSpPr>
          <p:nvPr>
            <p:ph type="title"/>
          </p:nvPr>
        </p:nvSpPr>
        <p:spPr>
          <a:xfrm>
            <a:off x="656304" y="432620"/>
            <a:ext cx="10131425" cy="1456267"/>
          </a:xfrm>
        </p:spPr>
        <p:txBody>
          <a:bodyPr>
            <a:normAutofit/>
          </a:bodyPr>
          <a:lstStyle/>
          <a:p>
            <a:r>
              <a:rPr lang="en-IN" sz="4000" b="1" dirty="0">
                <a:latin typeface="Times New Roman" panose="02020603050405020304" pitchFamily="18" charset="0"/>
                <a:cs typeface="Times New Roman" panose="02020603050405020304" pitchFamily="18" charset="0"/>
              </a:rPr>
              <a:t>SCHEMA</a:t>
            </a:r>
          </a:p>
        </p:txBody>
      </p:sp>
      <p:pic>
        <p:nvPicPr>
          <p:cNvPr id="4" name="Picture 3">
            <a:extLst>
              <a:ext uri="{FF2B5EF4-FFF2-40B4-BE49-F238E27FC236}">
                <a16:creationId xmlns:a16="http://schemas.microsoft.com/office/drawing/2014/main" id="{6D9BE0F0-DD28-4DE3-98B5-3ACC3847E74F}"/>
              </a:ext>
            </a:extLst>
          </p:cNvPr>
          <p:cNvPicPr>
            <a:picLocks noChangeAspect="1"/>
          </p:cNvPicPr>
          <p:nvPr/>
        </p:nvPicPr>
        <p:blipFill>
          <a:blip r:embed="rId2"/>
          <a:stretch>
            <a:fillRect/>
          </a:stretch>
        </p:blipFill>
        <p:spPr>
          <a:xfrm>
            <a:off x="3164087" y="182301"/>
            <a:ext cx="7535309" cy="6675699"/>
          </a:xfrm>
          <a:prstGeom prst="rect">
            <a:avLst/>
          </a:prstGeom>
        </p:spPr>
      </p:pic>
    </p:spTree>
    <p:extLst>
      <p:ext uri="{BB962C8B-B14F-4D97-AF65-F5344CB8AC3E}">
        <p14:creationId xmlns:p14="http://schemas.microsoft.com/office/powerpoint/2010/main" val="3145138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2856</TotalTime>
  <Words>1289</Words>
  <Application>Microsoft Office PowerPoint</Application>
  <PresentationFormat>Widescreen</PresentationFormat>
  <Paragraphs>223</Paragraphs>
  <Slides>40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Arial</vt:lpstr>
      <vt:lpstr>Calibri</vt:lpstr>
      <vt:lpstr>Calibri Light</vt:lpstr>
      <vt:lpstr>Symbol</vt:lpstr>
      <vt:lpstr>Times New Roman</vt:lpstr>
      <vt:lpstr>Wingdings</vt:lpstr>
      <vt:lpstr>Celestial</vt:lpstr>
      <vt:lpstr>Online Movie Ticket Booking</vt:lpstr>
      <vt:lpstr>                        Team Members</vt:lpstr>
      <vt:lpstr>INDEX</vt:lpstr>
      <vt:lpstr>INTRODUCTION </vt:lpstr>
      <vt:lpstr>  PROJECT SCOPE  </vt:lpstr>
      <vt:lpstr>TECHNOLOGIES :</vt:lpstr>
      <vt:lpstr>PORTAL</vt:lpstr>
      <vt:lpstr>PowerPoint Presentation</vt:lpstr>
      <vt:lpstr>SCHEMA</vt:lpstr>
      <vt:lpstr>Er Diagram :</vt:lpstr>
      <vt:lpstr>ADMIN MODULE</vt:lpstr>
      <vt:lpstr>USER MODULE</vt:lpstr>
      <vt:lpstr>FLOW DIAGRAM :</vt:lpstr>
      <vt:lpstr>PowerPoint Presentation</vt:lpstr>
      <vt:lpstr>PROPOSED SYSTEM</vt:lpstr>
      <vt:lpstr>1.USER MODULE </vt:lpstr>
      <vt:lpstr>2.CUSTOMER MODULE </vt:lpstr>
      <vt:lpstr>3.ADMIN MODULE  </vt:lpstr>
      <vt:lpstr>4. LOGIN MODULE</vt:lpstr>
      <vt:lpstr>5.MOVIE MODULE</vt:lpstr>
      <vt:lpstr>6.THEATRE MODULE </vt:lpstr>
      <vt:lpstr>7.SCREEN MODULE </vt:lpstr>
      <vt:lpstr>8.SHOW MODULE </vt:lpstr>
      <vt:lpstr>9.SEATS MODULE </vt:lpstr>
      <vt:lpstr>10.TICKETS MODULE </vt:lpstr>
      <vt:lpstr>11.BOOKING MODULE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Benefits </vt:lpstr>
      <vt:lpstr>FUTURE SCOPE</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INSURANCE MANAGEMENT SYSTRM</dc:title>
  <dc:creator>samruddhi randive</dc:creator>
  <cp:lastModifiedBy>samruddhi randive</cp:lastModifiedBy>
  <cp:revision>142</cp:revision>
  <dcterms:created xsi:type="dcterms:W3CDTF">2022-02-23T05:30:31Z</dcterms:created>
  <dcterms:modified xsi:type="dcterms:W3CDTF">2022-03-29T11:36:56Z</dcterms:modified>
</cp:coreProperties>
</file>

<file path=docProps/thumbnail.jpeg>
</file>